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7" r:id="rId2"/>
    <p:sldId id="259" r:id="rId3"/>
    <p:sldId id="260" r:id="rId4"/>
    <p:sldId id="286" r:id="rId5"/>
    <p:sldId id="273" r:id="rId6"/>
    <p:sldId id="274" r:id="rId7"/>
    <p:sldId id="287" r:id="rId8"/>
    <p:sldId id="288" r:id="rId9"/>
    <p:sldId id="289" r:id="rId10"/>
    <p:sldId id="291" r:id="rId11"/>
    <p:sldId id="276" r:id="rId12"/>
    <p:sldId id="290" r:id="rId13"/>
    <p:sldId id="293" r:id="rId14"/>
    <p:sldId id="292" r:id="rId15"/>
    <p:sldId id="314" r:id="rId16"/>
    <p:sldId id="315" r:id="rId17"/>
    <p:sldId id="279" r:id="rId18"/>
    <p:sldId id="294" r:id="rId19"/>
    <p:sldId id="295" r:id="rId20"/>
    <p:sldId id="296" r:id="rId21"/>
    <p:sldId id="297" r:id="rId22"/>
    <p:sldId id="316" r:id="rId23"/>
    <p:sldId id="285" r:id="rId24"/>
    <p:sldId id="317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06" r:id="rId44"/>
    <p:sldId id="308" r:id="rId45"/>
    <p:sldId id="311" r:id="rId46"/>
    <p:sldId id="329" r:id="rId47"/>
    <p:sldId id="330" r:id="rId48"/>
    <p:sldId id="26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67F"/>
    <a:srgbClr val="FFFFFF"/>
    <a:srgbClr val="263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8" autoAdjust="0"/>
    <p:restoredTop sz="94660"/>
  </p:normalViewPr>
  <p:slideViewPr>
    <p:cSldViewPr snapToGrid="0">
      <p:cViewPr>
        <p:scale>
          <a:sx n="66" d="100"/>
          <a:sy n="66" d="100"/>
        </p:scale>
        <p:origin x="1968" y="15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E19C9-E7F6-4F83-9E38-AD59D019067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096C1-1C76-449F-9715-409FC59D7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6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0CEB7-04EC-4A5D-A76C-51932A7531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6755" y="2600345"/>
            <a:ext cx="8678488" cy="916392"/>
          </a:xfrm>
        </p:spPr>
        <p:txBody>
          <a:bodyPr anchor="b">
            <a:normAutofit/>
          </a:bodyPr>
          <a:lstStyle>
            <a:lvl1pPr algn="ctr">
              <a:defRPr sz="3000"/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257E08-6429-43B9-995D-507366E13A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4981" y="3787797"/>
            <a:ext cx="5902038" cy="1041898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Author, (Institution), Conference(year)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A01EB-A874-430E-8EE6-76AC128D94D8}"/>
              </a:ext>
            </a:extLst>
          </p:cNvPr>
          <p:cNvSpPr/>
          <p:nvPr userDrawn="1"/>
        </p:nvSpPr>
        <p:spPr>
          <a:xfrm>
            <a:off x="-1" y="1276350"/>
            <a:ext cx="9335193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AC520A-768F-4E33-92D5-C1DE814333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36" y="965250"/>
            <a:ext cx="1206214" cy="802200"/>
          </a:xfrm>
          <a:prstGeom prst="rect">
            <a:avLst/>
          </a:prstGeom>
        </p:spPr>
      </p:pic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409273CC-7762-4673-8F3F-6D9FF5FB6CDB}"/>
              </a:ext>
            </a:extLst>
          </p:cNvPr>
          <p:cNvSpPr/>
          <p:nvPr userDrawn="1"/>
        </p:nvSpPr>
        <p:spPr>
          <a:xfrm>
            <a:off x="9333530" y="1276350"/>
            <a:ext cx="144000" cy="180000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A8ED094D-B623-4D25-A52B-3769563936D3}"/>
              </a:ext>
            </a:extLst>
          </p:cNvPr>
          <p:cNvSpPr/>
          <p:nvPr userDrawn="1"/>
        </p:nvSpPr>
        <p:spPr>
          <a:xfrm flipH="1">
            <a:off x="10730807" y="1288255"/>
            <a:ext cx="144000" cy="169200"/>
          </a:xfrm>
          <a:prstGeom prst="rtTriangle">
            <a:avLst/>
          </a:prstGeom>
          <a:solidFill>
            <a:srgbClr val="26336A"/>
          </a:solidFill>
          <a:ln>
            <a:solidFill>
              <a:srgbClr val="2633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DA199E-AD3F-46A8-A138-E10C7C36F795}"/>
              </a:ext>
            </a:extLst>
          </p:cNvPr>
          <p:cNvSpPr/>
          <p:nvPr userDrawn="1"/>
        </p:nvSpPr>
        <p:spPr>
          <a:xfrm>
            <a:off x="10877476" y="1276350"/>
            <a:ext cx="1314524" cy="180000"/>
          </a:xfrm>
          <a:prstGeom prst="rect">
            <a:avLst/>
          </a:prstGeom>
          <a:solidFill>
            <a:srgbClr val="26336A"/>
          </a:solidFill>
          <a:ln>
            <a:solidFill>
              <a:srgbClr val="26336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9BC7D-C1B7-4BD7-B964-EA5CA0A182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31417" y="5373869"/>
            <a:ext cx="3639158" cy="353600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altLang="ko-KR" dirty="0"/>
              <a:t>[Date]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27A038-7D7F-4CCB-9002-62160E03EA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31417" y="5761087"/>
            <a:ext cx="3639158" cy="353600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altLang="ko-KR" dirty="0"/>
              <a:t>Presented by [Name]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19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AEDDBC-0CE8-4268-9B29-183CC2F04D2C}"/>
              </a:ext>
            </a:extLst>
          </p:cNvPr>
          <p:cNvSpPr txBox="1"/>
          <p:nvPr userDrawn="1"/>
        </p:nvSpPr>
        <p:spPr>
          <a:xfrm>
            <a:off x="81864" y="252254"/>
            <a:ext cx="2029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rPr>
              <a:t>Contents</a:t>
            </a:r>
            <a:endParaRPr lang="ko-KR" altLang="en-US" sz="3200" b="1" dirty="0">
              <a:solidFill>
                <a:srgbClr val="26336A"/>
              </a:solidFill>
              <a:latin typeface="+mn-lt"/>
              <a:ea typeface="넥슨 풋볼고딕 L" panose="020B0303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9A03D5-C435-456D-8B4F-EF5A1DA7CB90}"/>
              </a:ext>
            </a:extLst>
          </p:cNvPr>
          <p:cNvGrpSpPr/>
          <p:nvPr userDrawn="1"/>
        </p:nvGrpSpPr>
        <p:grpSpPr>
          <a:xfrm>
            <a:off x="2169121" y="1135527"/>
            <a:ext cx="4694421" cy="689894"/>
            <a:chOff x="3249779" y="252254"/>
            <a:chExt cx="3558345" cy="86250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64A822C-DA25-41DC-8F2D-969997F990D0}"/>
                </a:ext>
              </a:extLst>
            </p:cNvPr>
            <p:cNvSpPr/>
            <p:nvPr/>
          </p:nvSpPr>
          <p:spPr>
            <a:xfrm>
              <a:off x="3249780" y="252254"/>
              <a:ext cx="3558344" cy="8625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A592779-A769-4E56-AA8C-F102AC11503B}"/>
                </a:ext>
              </a:extLst>
            </p:cNvPr>
            <p:cNvSpPr/>
            <p:nvPr/>
          </p:nvSpPr>
          <p:spPr>
            <a:xfrm>
              <a:off x="3249779" y="252254"/>
              <a:ext cx="184528" cy="862506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818207-52EF-4DF0-B06D-61E714A5AAC2}"/>
                </a:ext>
              </a:extLst>
            </p:cNvPr>
            <p:cNvSpPr txBox="1"/>
            <p:nvPr userDrawn="1"/>
          </p:nvSpPr>
          <p:spPr>
            <a:xfrm>
              <a:off x="3434307" y="438210"/>
              <a:ext cx="683454" cy="5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36A"/>
                  </a:solidFill>
                  <a:latin typeface="+mn-lt"/>
                  <a:ea typeface="넥슨 풋볼고딕 L" panose="020B0303000000000000" pitchFamily="34" charset="-127"/>
                </a:rPr>
                <a:t>01</a:t>
              </a:r>
              <a:endParaRPr lang="ko-KR" altLang="en-US" sz="20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6AF219DF-A383-46D0-B22C-BD48295297EF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2818009" y="1261855"/>
            <a:ext cx="3660726" cy="45384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7864BF4-FA1A-4092-94E8-C6768D7A6F88}"/>
              </a:ext>
            </a:extLst>
          </p:cNvPr>
          <p:cNvGrpSpPr/>
          <p:nvPr userDrawn="1"/>
        </p:nvGrpSpPr>
        <p:grpSpPr>
          <a:xfrm>
            <a:off x="2169121" y="1979147"/>
            <a:ext cx="4694421" cy="689894"/>
            <a:chOff x="3249779" y="252254"/>
            <a:chExt cx="3558345" cy="862506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CB31B895-46CC-48DB-BCA0-B847ABEE9872}"/>
                </a:ext>
              </a:extLst>
            </p:cNvPr>
            <p:cNvSpPr/>
            <p:nvPr/>
          </p:nvSpPr>
          <p:spPr>
            <a:xfrm>
              <a:off x="3249780" y="252254"/>
              <a:ext cx="3558344" cy="8625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62DA9A0-E2AC-4507-B984-EC33D37D5F7C}"/>
                </a:ext>
              </a:extLst>
            </p:cNvPr>
            <p:cNvSpPr/>
            <p:nvPr/>
          </p:nvSpPr>
          <p:spPr>
            <a:xfrm>
              <a:off x="3249779" y="252254"/>
              <a:ext cx="184528" cy="862506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9843150-71BA-4B86-9ECE-DCCE82E1E1C1}"/>
                </a:ext>
              </a:extLst>
            </p:cNvPr>
            <p:cNvSpPr txBox="1"/>
            <p:nvPr userDrawn="1"/>
          </p:nvSpPr>
          <p:spPr>
            <a:xfrm>
              <a:off x="3434307" y="438210"/>
              <a:ext cx="683454" cy="5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36A"/>
                  </a:solidFill>
                  <a:latin typeface="+mn-lt"/>
                  <a:ea typeface="넥슨 풋볼고딕 L" panose="020B0303000000000000" pitchFamily="34" charset="-127"/>
                </a:rPr>
                <a:t>02</a:t>
              </a:r>
              <a:endParaRPr lang="ko-KR" altLang="en-US" sz="20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86" name="내용 개체 틀 2">
            <a:extLst>
              <a:ext uri="{FF2B5EF4-FFF2-40B4-BE49-F238E27FC236}">
                <a16:creationId xmlns:a16="http://schemas.microsoft.com/office/drawing/2014/main" id="{88DF60ED-7D61-401B-AF1A-BD421522F97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818009" y="2095193"/>
            <a:ext cx="3660726" cy="45384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9A03452-1B1E-4C7E-930C-0512C9D5CB27}"/>
              </a:ext>
            </a:extLst>
          </p:cNvPr>
          <p:cNvGrpSpPr/>
          <p:nvPr userDrawn="1"/>
        </p:nvGrpSpPr>
        <p:grpSpPr>
          <a:xfrm>
            <a:off x="2169121" y="2822767"/>
            <a:ext cx="4694421" cy="689894"/>
            <a:chOff x="3249779" y="252254"/>
            <a:chExt cx="3558345" cy="862506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D341518D-B743-40C1-A2B1-D50FA1352E86}"/>
                </a:ext>
              </a:extLst>
            </p:cNvPr>
            <p:cNvSpPr/>
            <p:nvPr/>
          </p:nvSpPr>
          <p:spPr>
            <a:xfrm>
              <a:off x="3249780" y="252254"/>
              <a:ext cx="3558344" cy="8625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8389486-C77E-49BA-ABB0-645849C638EC}"/>
                </a:ext>
              </a:extLst>
            </p:cNvPr>
            <p:cNvSpPr/>
            <p:nvPr/>
          </p:nvSpPr>
          <p:spPr>
            <a:xfrm>
              <a:off x="3249779" y="252254"/>
              <a:ext cx="184528" cy="862506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614ECF1-94AB-45D9-AEE9-50397E1350E3}"/>
                </a:ext>
              </a:extLst>
            </p:cNvPr>
            <p:cNvSpPr txBox="1"/>
            <p:nvPr userDrawn="1"/>
          </p:nvSpPr>
          <p:spPr>
            <a:xfrm>
              <a:off x="3434307" y="438210"/>
              <a:ext cx="683454" cy="5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36A"/>
                  </a:solidFill>
                  <a:latin typeface="+mn-lt"/>
                  <a:ea typeface="넥슨 풋볼고딕 L" panose="020B0303000000000000" pitchFamily="34" charset="-127"/>
                </a:rPr>
                <a:t>03</a:t>
              </a:r>
              <a:endParaRPr lang="ko-KR" altLang="en-US" sz="20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B0693C42-CDA2-4176-9DF2-06089A049CC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18009" y="2944992"/>
            <a:ext cx="3660726" cy="45384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87726ED-F2E2-49AF-9CBD-CDD6B62E3231}"/>
              </a:ext>
            </a:extLst>
          </p:cNvPr>
          <p:cNvGrpSpPr/>
          <p:nvPr userDrawn="1"/>
        </p:nvGrpSpPr>
        <p:grpSpPr>
          <a:xfrm>
            <a:off x="2169121" y="3666387"/>
            <a:ext cx="4694421" cy="689894"/>
            <a:chOff x="3249779" y="252254"/>
            <a:chExt cx="3558345" cy="862506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B87BAB2E-4FF4-417F-B009-BAF663591F75}"/>
                </a:ext>
              </a:extLst>
            </p:cNvPr>
            <p:cNvSpPr/>
            <p:nvPr/>
          </p:nvSpPr>
          <p:spPr>
            <a:xfrm>
              <a:off x="3249780" y="252254"/>
              <a:ext cx="3558344" cy="8625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5FEBD7DF-4E1A-4464-9C48-217F84A80DC8}"/>
                </a:ext>
              </a:extLst>
            </p:cNvPr>
            <p:cNvSpPr/>
            <p:nvPr/>
          </p:nvSpPr>
          <p:spPr>
            <a:xfrm>
              <a:off x="3249779" y="252254"/>
              <a:ext cx="184528" cy="862506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1D68AE-59F6-4562-AABF-2A15742F4375}"/>
                </a:ext>
              </a:extLst>
            </p:cNvPr>
            <p:cNvSpPr txBox="1"/>
            <p:nvPr userDrawn="1"/>
          </p:nvSpPr>
          <p:spPr>
            <a:xfrm>
              <a:off x="3434307" y="438210"/>
              <a:ext cx="683454" cy="5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36A"/>
                  </a:solidFill>
                  <a:latin typeface="+mn-lt"/>
                  <a:ea typeface="넥슨 풋볼고딕 L" panose="020B0303000000000000" pitchFamily="34" charset="-127"/>
                </a:rPr>
                <a:t>04</a:t>
              </a:r>
              <a:endParaRPr lang="ko-KR" altLang="en-US" sz="20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96" name="내용 개체 틀 2">
            <a:extLst>
              <a:ext uri="{FF2B5EF4-FFF2-40B4-BE49-F238E27FC236}">
                <a16:creationId xmlns:a16="http://schemas.microsoft.com/office/drawing/2014/main" id="{E3B1D5FE-E71D-4359-9FB6-41BEA6D39FE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18009" y="3782433"/>
            <a:ext cx="3660726" cy="45384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6A3B449-E80D-4E01-9B3F-578C1E1A3F05}"/>
              </a:ext>
            </a:extLst>
          </p:cNvPr>
          <p:cNvGrpSpPr/>
          <p:nvPr userDrawn="1"/>
        </p:nvGrpSpPr>
        <p:grpSpPr>
          <a:xfrm>
            <a:off x="2169121" y="4510007"/>
            <a:ext cx="4694421" cy="689894"/>
            <a:chOff x="3249779" y="252254"/>
            <a:chExt cx="3558345" cy="862506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77B2730F-5E0F-4A20-8583-F643E0CE630A}"/>
                </a:ext>
              </a:extLst>
            </p:cNvPr>
            <p:cNvSpPr/>
            <p:nvPr/>
          </p:nvSpPr>
          <p:spPr>
            <a:xfrm>
              <a:off x="3249780" y="252254"/>
              <a:ext cx="3558344" cy="8625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52CADCE-062F-431C-B9C5-0F0183953D54}"/>
                </a:ext>
              </a:extLst>
            </p:cNvPr>
            <p:cNvSpPr/>
            <p:nvPr/>
          </p:nvSpPr>
          <p:spPr>
            <a:xfrm>
              <a:off x="3249779" y="252254"/>
              <a:ext cx="184528" cy="862506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80E241A-75C5-4AA3-8D5B-2BD988772D0B}"/>
                </a:ext>
              </a:extLst>
            </p:cNvPr>
            <p:cNvSpPr txBox="1"/>
            <p:nvPr userDrawn="1"/>
          </p:nvSpPr>
          <p:spPr>
            <a:xfrm>
              <a:off x="3434307" y="438210"/>
              <a:ext cx="683454" cy="5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36A"/>
                  </a:solidFill>
                  <a:latin typeface="+mn-lt"/>
                  <a:ea typeface="넥슨 풋볼고딕 L" panose="020B0303000000000000" pitchFamily="34" charset="-127"/>
                </a:rPr>
                <a:t>05</a:t>
              </a:r>
              <a:endParaRPr lang="ko-KR" altLang="en-US" sz="20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101" name="내용 개체 틀 2">
            <a:extLst>
              <a:ext uri="{FF2B5EF4-FFF2-40B4-BE49-F238E27FC236}">
                <a16:creationId xmlns:a16="http://schemas.microsoft.com/office/drawing/2014/main" id="{8B5F6999-0B8C-45AF-BA3D-E0774B61B1C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818009" y="4628031"/>
            <a:ext cx="3660726" cy="45384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E020E17-014A-4B56-929F-770418414A16}"/>
              </a:ext>
            </a:extLst>
          </p:cNvPr>
          <p:cNvGrpSpPr/>
          <p:nvPr userDrawn="1"/>
        </p:nvGrpSpPr>
        <p:grpSpPr>
          <a:xfrm>
            <a:off x="7106983" y="1135527"/>
            <a:ext cx="4694421" cy="689894"/>
            <a:chOff x="3249779" y="252254"/>
            <a:chExt cx="3558345" cy="862506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E9B7581A-BD6F-4AC6-84D0-E04FBDCA4082}"/>
                </a:ext>
              </a:extLst>
            </p:cNvPr>
            <p:cNvSpPr/>
            <p:nvPr/>
          </p:nvSpPr>
          <p:spPr>
            <a:xfrm>
              <a:off x="3249780" y="252254"/>
              <a:ext cx="3558344" cy="8625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25C00967-6CB7-4EC6-B423-854DD86A34BE}"/>
                </a:ext>
              </a:extLst>
            </p:cNvPr>
            <p:cNvSpPr/>
            <p:nvPr/>
          </p:nvSpPr>
          <p:spPr>
            <a:xfrm>
              <a:off x="3249779" y="252254"/>
              <a:ext cx="184528" cy="862506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3C1EB3A-FACF-4290-9477-74A1C9D9B38F}"/>
                </a:ext>
              </a:extLst>
            </p:cNvPr>
            <p:cNvSpPr txBox="1"/>
            <p:nvPr userDrawn="1"/>
          </p:nvSpPr>
          <p:spPr>
            <a:xfrm>
              <a:off x="3434307" y="438210"/>
              <a:ext cx="683454" cy="5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36A"/>
                  </a:solidFill>
                  <a:latin typeface="+mn-lt"/>
                  <a:ea typeface="넥슨 풋볼고딕 L" panose="020B0303000000000000" pitchFamily="34" charset="-127"/>
                </a:rPr>
                <a:t>06</a:t>
              </a:r>
              <a:endParaRPr lang="ko-KR" altLang="en-US" sz="20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106" name="내용 개체 틀 2">
            <a:extLst>
              <a:ext uri="{FF2B5EF4-FFF2-40B4-BE49-F238E27FC236}">
                <a16:creationId xmlns:a16="http://schemas.microsoft.com/office/drawing/2014/main" id="{315D0425-EAE2-462C-A66A-BB69ADF9C8E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755871" y="1253551"/>
            <a:ext cx="3660726" cy="45384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5AEB1FA-011F-4C18-AEA9-2D152FB03610}"/>
              </a:ext>
            </a:extLst>
          </p:cNvPr>
          <p:cNvGrpSpPr/>
          <p:nvPr userDrawn="1"/>
        </p:nvGrpSpPr>
        <p:grpSpPr>
          <a:xfrm>
            <a:off x="7106983" y="1979147"/>
            <a:ext cx="4694421" cy="689894"/>
            <a:chOff x="3249779" y="252254"/>
            <a:chExt cx="3558345" cy="862506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F4ED8980-004F-4B96-923A-750BDF5E69B7}"/>
                </a:ext>
              </a:extLst>
            </p:cNvPr>
            <p:cNvSpPr/>
            <p:nvPr/>
          </p:nvSpPr>
          <p:spPr>
            <a:xfrm>
              <a:off x="3249780" y="252254"/>
              <a:ext cx="3558344" cy="8625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D1EF561-BFFE-4EB6-A058-9B25CBB2E52B}"/>
                </a:ext>
              </a:extLst>
            </p:cNvPr>
            <p:cNvSpPr/>
            <p:nvPr/>
          </p:nvSpPr>
          <p:spPr>
            <a:xfrm>
              <a:off x="3249779" y="252254"/>
              <a:ext cx="184528" cy="862506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F8BDD00-3F9E-4749-85A9-4A6FA8086D5C}"/>
                </a:ext>
              </a:extLst>
            </p:cNvPr>
            <p:cNvSpPr txBox="1"/>
            <p:nvPr userDrawn="1"/>
          </p:nvSpPr>
          <p:spPr>
            <a:xfrm>
              <a:off x="3434307" y="438210"/>
              <a:ext cx="683454" cy="5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36A"/>
                  </a:solidFill>
                  <a:latin typeface="+mn-lt"/>
                  <a:ea typeface="넥슨 풋볼고딕 L" panose="020B0303000000000000" pitchFamily="34" charset="-127"/>
                </a:rPr>
                <a:t>07</a:t>
              </a:r>
              <a:endParaRPr lang="ko-KR" altLang="en-US" sz="20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ED62ED18-446D-42C7-8721-3636442B906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728163" y="2105475"/>
            <a:ext cx="3662699" cy="45384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6104D83-C3A9-4A3E-998C-8A75711BF449}"/>
              </a:ext>
            </a:extLst>
          </p:cNvPr>
          <p:cNvGrpSpPr/>
          <p:nvPr userDrawn="1"/>
        </p:nvGrpSpPr>
        <p:grpSpPr>
          <a:xfrm>
            <a:off x="7106983" y="2822767"/>
            <a:ext cx="4694421" cy="689894"/>
            <a:chOff x="3249779" y="252254"/>
            <a:chExt cx="3558345" cy="862506"/>
          </a:xfrm>
        </p:grpSpPr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AE9319B2-5BCE-4608-820E-A7B19DAE82EA}"/>
                </a:ext>
              </a:extLst>
            </p:cNvPr>
            <p:cNvSpPr/>
            <p:nvPr/>
          </p:nvSpPr>
          <p:spPr>
            <a:xfrm>
              <a:off x="3249780" y="252254"/>
              <a:ext cx="3558344" cy="8625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5DB3C7F1-67F6-4762-B267-ED49D36564C1}"/>
                </a:ext>
              </a:extLst>
            </p:cNvPr>
            <p:cNvSpPr/>
            <p:nvPr/>
          </p:nvSpPr>
          <p:spPr>
            <a:xfrm>
              <a:off x="3249779" y="252254"/>
              <a:ext cx="184528" cy="862506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311FA53-884D-4FD4-9015-872AA444A675}"/>
                </a:ext>
              </a:extLst>
            </p:cNvPr>
            <p:cNvSpPr txBox="1"/>
            <p:nvPr userDrawn="1"/>
          </p:nvSpPr>
          <p:spPr>
            <a:xfrm>
              <a:off x="3434307" y="438210"/>
              <a:ext cx="683454" cy="5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36A"/>
                  </a:solidFill>
                  <a:latin typeface="+mn-lt"/>
                  <a:ea typeface="넥슨 풋볼고딕 L" panose="020B0303000000000000" pitchFamily="34" charset="-127"/>
                </a:rPr>
                <a:t>08</a:t>
              </a:r>
              <a:endParaRPr lang="ko-KR" altLang="en-US" sz="20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116" name="내용 개체 틀 2">
            <a:extLst>
              <a:ext uri="{FF2B5EF4-FFF2-40B4-BE49-F238E27FC236}">
                <a16:creationId xmlns:a16="http://schemas.microsoft.com/office/drawing/2014/main" id="{83D473CD-0A2B-4778-9383-1A3B41A4EC5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728163" y="2938813"/>
            <a:ext cx="3697053" cy="45384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17401E9-D3C1-49E3-923B-CA24EE679098}"/>
              </a:ext>
            </a:extLst>
          </p:cNvPr>
          <p:cNvGrpSpPr/>
          <p:nvPr userDrawn="1"/>
        </p:nvGrpSpPr>
        <p:grpSpPr>
          <a:xfrm>
            <a:off x="7106983" y="3666387"/>
            <a:ext cx="4694421" cy="689894"/>
            <a:chOff x="3249779" y="252254"/>
            <a:chExt cx="3558345" cy="862506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54FA58BD-326C-48DE-B9F0-8777DE16EBDB}"/>
                </a:ext>
              </a:extLst>
            </p:cNvPr>
            <p:cNvSpPr/>
            <p:nvPr/>
          </p:nvSpPr>
          <p:spPr>
            <a:xfrm>
              <a:off x="3249780" y="252254"/>
              <a:ext cx="3558344" cy="8625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9F57FCB1-7E2D-43B6-A163-1FDBD17446D4}"/>
                </a:ext>
              </a:extLst>
            </p:cNvPr>
            <p:cNvSpPr/>
            <p:nvPr/>
          </p:nvSpPr>
          <p:spPr>
            <a:xfrm>
              <a:off x="3249779" y="252254"/>
              <a:ext cx="184528" cy="862506"/>
            </a:xfrm>
            <a:custGeom>
              <a:avLst/>
              <a:gdLst>
                <a:gd name="connsiteX0" fmla="*/ 180792 w 201146"/>
                <a:gd name="connsiteY0" fmla="*/ 0 h 1084729"/>
                <a:gd name="connsiteX1" fmla="*/ 201146 w 201146"/>
                <a:gd name="connsiteY1" fmla="*/ 0 h 1084729"/>
                <a:gd name="connsiteX2" fmla="*/ 201146 w 201146"/>
                <a:gd name="connsiteY2" fmla="*/ 1084729 h 1084729"/>
                <a:gd name="connsiteX3" fmla="*/ 180792 w 201146"/>
                <a:gd name="connsiteY3" fmla="*/ 1084729 h 1084729"/>
                <a:gd name="connsiteX4" fmla="*/ 0 w 201146"/>
                <a:gd name="connsiteY4" fmla="*/ 903937 h 1084729"/>
                <a:gd name="connsiteX5" fmla="*/ 0 w 201146"/>
                <a:gd name="connsiteY5" fmla="*/ 180792 h 1084729"/>
                <a:gd name="connsiteX6" fmla="*/ 180792 w 201146"/>
                <a:gd name="connsiteY6" fmla="*/ 0 h 108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146" h="1084729">
                  <a:moveTo>
                    <a:pt x="180792" y="0"/>
                  </a:moveTo>
                  <a:lnTo>
                    <a:pt x="201146" y="0"/>
                  </a:lnTo>
                  <a:lnTo>
                    <a:pt x="201146" y="1084729"/>
                  </a:lnTo>
                  <a:lnTo>
                    <a:pt x="180792" y="1084729"/>
                  </a:lnTo>
                  <a:cubicBezTo>
                    <a:pt x="80943" y="1084729"/>
                    <a:pt x="0" y="1003786"/>
                    <a:pt x="0" y="903937"/>
                  </a:cubicBezTo>
                  <a:lnTo>
                    <a:pt x="0" y="180792"/>
                  </a:lnTo>
                  <a:cubicBezTo>
                    <a:pt x="0" y="80943"/>
                    <a:pt x="80943" y="0"/>
                    <a:pt x="180792" y="0"/>
                  </a:cubicBezTo>
                  <a:close/>
                </a:path>
              </a:pathLst>
            </a:custGeom>
            <a:solidFill>
              <a:srgbClr val="26336A"/>
            </a:solidFill>
            <a:ln>
              <a:solidFill>
                <a:srgbClr val="263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FEAB848-72E9-43F6-857F-4807409753BA}"/>
                </a:ext>
              </a:extLst>
            </p:cNvPr>
            <p:cNvSpPr txBox="1"/>
            <p:nvPr userDrawn="1"/>
          </p:nvSpPr>
          <p:spPr>
            <a:xfrm>
              <a:off x="3434307" y="438210"/>
              <a:ext cx="683454" cy="5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36A"/>
                  </a:solidFill>
                  <a:latin typeface="+mn-lt"/>
                  <a:ea typeface="넥슨 풋볼고딕 L" panose="020B0303000000000000" pitchFamily="34" charset="-127"/>
                </a:rPr>
                <a:t>09</a:t>
              </a:r>
              <a:endParaRPr lang="ko-KR" altLang="en-US" sz="2000" b="1" dirty="0">
                <a:solidFill>
                  <a:srgbClr val="26336A"/>
                </a:solidFill>
                <a:latin typeface="+mn-lt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A83494F5-46A8-489B-A5D6-1025B802741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728163" y="3788612"/>
            <a:ext cx="3697053" cy="453846"/>
          </a:xfr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13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939DE88-2BFB-4B23-9335-8AD75D4579C7}"/>
              </a:ext>
            </a:extLst>
          </p:cNvPr>
          <p:cNvSpPr/>
          <p:nvPr userDrawn="1"/>
        </p:nvSpPr>
        <p:spPr>
          <a:xfrm>
            <a:off x="1054870" y="3629151"/>
            <a:ext cx="1972415" cy="312542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336A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77D4A2C-A616-4222-8C4F-67C5F07B0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421" y="2575142"/>
            <a:ext cx="7342804" cy="967778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667D440-341F-43D5-B582-761AF27D1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4870" y="2704513"/>
            <a:ext cx="2043436" cy="1322785"/>
          </a:xfrm>
        </p:spPr>
        <p:txBody>
          <a:bodyPr>
            <a:noAutofit/>
          </a:bodyPr>
          <a:lstStyle>
            <a:lvl1pPr marL="0" indent="0" algn="ctr">
              <a:buNone/>
              <a:defRPr sz="10000" b="1" spc="-300">
                <a:solidFill>
                  <a:srgbClr val="26336A"/>
                </a:solidFill>
                <a:effectLst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655A57D-7C00-4D18-B1AC-618041CC3C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161" y="3644201"/>
            <a:ext cx="7342470" cy="48375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ko-KR" altLang="en-US" dirty="0"/>
              <a:t>내용을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9DF55A-8E35-46F8-ABF1-E538435E3C06}"/>
              </a:ext>
            </a:extLst>
          </p:cNvPr>
          <p:cNvCxnSpPr>
            <a:cxnSpLocks/>
          </p:cNvCxnSpPr>
          <p:nvPr userDrawn="1"/>
        </p:nvCxnSpPr>
        <p:spPr>
          <a:xfrm>
            <a:off x="361950" y="6343650"/>
            <a:ext cx="11430000" cy="0"/>
          </a:xfrm>
          <a:prstGeom prst="line">
            <a:avLst/>
          </a:prstGeom>
          <a:ln w="28575">
            <a:solidFill>
              <a:srgbClr val="263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90022CA8-CB72-4DAA-B40B-59C813CC57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C24999-AD28-408C-904B-A69F4782B24B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890A41-B4C3-47A8-837C-31AB9D577418}"/>
              </a:ext>
            </a:extLst>
          </p:cNvPr>
          <p:cNvCxnSpPr>
            <a:cxnSpLocks/>
          </p:cNvCxnSpPr>
          <p:nvPr userDrawn="1"/>
        </p:nvCxnSpPr>
        <p:spPr>
          <a:xfrm>
            <a:off x="361950" y="504825"/>
            <a:ext cx="11430000" cy="0"/>
          </a:xfrm>
          <a:prstGeom prst="line">
            <a:avLst/>
          </a:prstGeom>
          <a:ln w="28575">
            <a:solidFill>
              <a:srgbClr val="263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33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48BE881-DA3B-4DCB-8FEF-E0B994D6E9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7855"/>
            <a:ext cx="10515600" cy="46391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1021A3BE-3878-44BE-A1F4-213149C6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676" y="6424612"/>
            <a:ext cx="419232" cy="365125"/>
          </a:xfrm>
        </p:spPr>
        <p:txBody>
          <a:bodyPr/>
          <a:lstStyle/>
          <a:p>
            <a:fld id="{57C24999-AD28-408C-904B-A69F4782B24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225C5B-C0A9-4A41-9492-39EF11A66003}"/>
              </a:ext>
            </a:extLst>
          </p:cNvPr>
          <p:cNvSpPr/>
          <p:nvPr userDrawn="1"/>
        </p:nvSpPr>
        <p:spPr>
          <a:xfrm rot="10800000">
            <a:off x="-4" y="443497"/>
            <a:ext cx="11711944" cy="586938"/>
          </a:xfrm>
          <a:custGeom>
            <a:avLst/>
            <a:gdLst>
              <a:gd name="connsiteX0" fmla="*/ 10847633 w 10847633"/>
              <a:gd name="connsiteY0" fmla="*/ 586938 h 586938"/>
              <a:gd name="connsiteX1" fmla="*/ 0 w 10847633"/>
              <a:gd name="connsiteY1" fmla="*/ 586938 h 586938"/>
              <a:gd name="connsiteX2" fmla="*/ 336902 w 10847633"/>
              <a:gd name="connsiteY2" fmla="*/ 0 h 586938"/>
              <a:gd name="connsiteX3" fmla="*/ 10847633 w 10847633"/>
              <a:gd name="connsiteY3" fmla="*/ 0 h 58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7633" h="586938">
                <a:moveTo>
                  <a:pt x="10847633" y="586938"/>
                </a:moveTo>
                <a:lnTo>
                  <a:pt x="0" y="586938"/>
                </a:lnTo>
                <a:lnTo>
                  <a:pt x="336902" y="0"/>
                </a:lnTo>
                <a:lnTo>
                  <a:pt x="10847633" y="0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1111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A64E6F-9FDD-4694-88F7-69DDE79943AE}"/>
              </a:ext>
            </a:extLst>
          </p:cNvPr>
          <p:cNvSpPr/>
          <p:nvPr userDrawn="1"/>
        </p:nvSpPr>
        <p:spPr>
          <a:xfrm rot="10800000">
            <a:off x="-2" y="390525"/>
            <a:ext cx="11634678" cy="586938"/>
          </a:xfrm>
          <a:custGeom>
            <a:avLst/>
            <a:gdLst>
              <a:gd name="connsiteX0" fmla="*/ 10797738 w 10797738"/>
              <a:gd name="connsiteY0" fmla="*/ 586938 h 586938"/>
              <a:gd name="connsiteX1" fmla="*/ 0 w 10797738"/>
              <a:gd name="connsiteY1" fmla="*/ 586938 h 586938"/>
              <a:gd name="connsiteX2" fmla="*/ 336902 w 10797738"/>
              <a:gd name="connsiteY2" fmla="*/ 0 h 586938"/>
              <a:gd name="connsiteX3" fmla="*/ 10797738 w 10797738"/>
              <a:gd name="connsiteY3" fmla="*/ 0 h 58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7738" h="586938">
                <a:moveTo>
                  <a:pt x="10797738" y="586938"/>
                </a:moveTo>
                <a:lnTo>
                  <a:pt x="0" y="586938"/>
                </a:lnTo>
                <a:lnTo>
                  <a:pt x="336902" y="0"/>
                </a:lnTo>
                <a:lnTo>
                  <a:pt x="10797738" y="0"/>
                </a:lnTo>
                <a:close/>
              </a:path>
            </a:pathLst>
          </a:custGeom>
          <a:solidFill>
            <a:srgbClr val="26336A"/>
          </a:solidFill>
          <a:ln>
            <a:solidFill>
              <a:srgbClr val="263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BE48BE2E-F415-41D5-B4C6-5203C56DD7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708" y="451428"/>
            <a:ext cx="6920345" cy="466148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Picture 2" descr="경희대학교 로고">
            <a:extLst>
              <a:ext uri="{FF2B5EF4-FFF2-40B4-BE49-F238E27FC236}">
                <a16:creationId xmlns:a16="http://schemas.microsoft.com/office/drawing/2014/main" id="{A119B6EF-BA38-4FB7-92FE-A0170D6E456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8" b="89850" l="3000" r="35625">
                        <a14:foregroundMark x1="19500" y1="20301" x2="19500" y2="20301"/>
                        <a14:foregroundMark x1="3000" y1="33459" x2="3000" y2="33459"/>
                        <a14:foregroundMark x1="35625" y1="31579" x2="35625" y2="31579"/>
                        <a14:foregroundMark x1="22125" y1="20301" x2="22125" y2="20301"/>
                        <a14:foregroundMark x1="15750" y1="19925" x2="15750" y2="19925"/>
                        <a14:foregroundMark x1="15750" y1="19925" x2="15750" y2="19925"/>
                        <a14:foregroundMark x1="15750" y1="19549" x2="16500" y2="19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761"/>
          <a:stretch/>
        </p:blipFill>
        <p:spPr bwMode="auto">
          <a:xfrm>
            <a:off x="10666661" y="381415"/>
            <a:ext cx="747641" cy="6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34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5345C662-098A-441B-A3BE-F7155B93FD00}"/>
              </a:ext>
            </a:extLst>
          </p:cNvPr>
          <p:cNvSpPr/>
          <p:nvPr userDrawn="1"/>
        </p:nvSpPr>
        <p:spPr>
          <a:xfrm flipH="1">
            <a:off x="501535" y="5805756"/>
            <a:ext cx="965662" cy="9310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336A"/>
              </a:solidFill>
            </a:endParaRP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B7BEDE04-25A3-453B-8FE6-2A5620A307A3}"/>
              </a:ext>
            </a:extLst>
          </p:cNvPr>
          <p:cNvSpPr/>
          <p:nvPr userDrawn="1"/>
        </p:nvSpPr>
        <p:spPr>
          <a:xfrm>
            <a:off x="4071850" y="3591098"/>
            <a:ext cx="4048298" cy="19119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336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1B981-1B96-4F7C-B76E-069B8A5DD08F}"/>
              </a:ext>
            </a:extLst>
          </p:cNvPr>
          <p:cNvSpPr txBox="1"/>
          <p:nvPr userDrawn="1"/>
        </p:nvSpPr>
        <p:spPr>
          <a:xfrm>
            <a:off x="4311534" y="2998113"/>
            <a:ext cx="3568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26336A"/>
                </a:solidFill>
              </a:rPr>
              <a:t>Thank you.</a:t>
            </a:r>
            <a:endParaRPr lang="ko-KR" altLang="en-US" sz="5000" b="1" dirty="0">
              <a:solidFill>
                <a:srgbClr val="26336A"/>
              </a:solidFill>
            </a:endParaRPr>
          </a:p>
        </p:txBody>
      </p:sp>
      <p:sp>
        <p:nvSpPr>
          <p:cNvPr id="17" name="제목 16">
            <a:extLst>
              <a:ext uri="{FF2B5EF4-FFF2-40B4-BE49-F238E27FC236}">
                <a16:creationId xmlns:a16="http://schemas.microsoft.com/office/drawing/2014/main" id="{B9217FB5-4256-46E4-A754-9FCC0D28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58" y="5920584"/>
            <a:ext cx="2445327" cy="358082"/>
          </a:xfrm>
        </p:spPr>
        <p:txBody>
          <a:bodyPr>
            <a:normAutofit/>
          </a:bodyPr>
          <a:lstStyle>
            <a:lvl1pPr>
              <a:defRPr sz="1200" b="1">
                <a:solidFill>
                  <a:srgbClr val="26336A"/>
                </a:solidFill>
              </a:defRPr>
            </a:lvl1pPr>
          </a:lstStyle>
          <a:p>
            <a:r>
              <a:rPr lang="en-US" altLang="ko-KR" dirty="0"/>
              <a:t>Please enter your email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E98CD-B452-4632-807A-78B69C3350B0}"/>
              </a:ext>
            </a:extLst>
          </p:cNvPr>
          <p:cNvSpPr txBox="1"/>
          <p:nvPr userDrawn="1"/>
        </p:nvSpPr>
        <p:spPr>
          <a:xfrm>
            <a:off x="622758" y="5592060"/>
            <a:ext cx="11083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26336A"/>
                </a:solidFill>
              </a:rPr>
              <a:t>E-mail</a:t>
            </a:r>
            <a:endParaRPr lang="ko-KR" altLang="en-US" sz="1500" b="1" dirty="0">
              <a:solidFill>
                <a:srgbClr val="2633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85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EBECE-5B43-4D4F-9129-99430601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EE300-45EE-42E3-8C67-8FBF5A8CE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A3985-4AE7-4221-B137-A1A6CBF69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83137-C13E-4585-A054-82FC9B30C7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81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20817-4407-499E-B2C0-A2D035CAF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755" y="2105637"/>
            <a:ext cx="8678488" cy="1411100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solidFill>
                  <a:srgbClr val="222222"/>
                </a:solidFill>
                <a:latin typeface="+mn-lt"/>
              </a:rPr>
              <a:t>대학생을 위한 강의 관리용</a:t>
            </a:r>
            <a:br>
              <a:rPr lang="en-US" altLang="ko-KR" sz="3500" b="1" dirty="0">
                <a:solidFill>
                  <a:srgbClr val="222222"/>
                </a:solidFill>
                <a:latin typeface="+mn-lt"/>
              </a:rPr>
            </a:br>
            <a:r>
              <a:rPr lang="en-US" altLang="ko-KR" sz="3500" b="1" dirty="0">
                <a:solidFill>
                  <a:srgbClr val="222222"/>
                </a:solidFill>
                <a:latin typeface="+mn-lt"/>
              </a:rPr>
              <a:t>Dropbox</a:t>
            </a:r>
            <a:endParaRPr lang="ko-KR" altLang="en-US" sz="3500" b="1" dirty="0">
              <a:latin typeface="+mn-l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D6CA3-48C8-4F5F-B773-BEB1240AC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4981" y="3787796"/>
            <a:ext cx="5902038" cy="1295931"/>
          </a:xfrm>
        </p:spPr>
        <p:txBody>
          <a:bodyPr/>
          <a:lstStyle/>
          <a:p>
            <a:r>
              <a:rPr lang="ko-KR" altLang="en-US" sz="1500" dirty="0" err="1">
                <a:solidFill>
                  <a:srgbClr val="222222"/>
                </a:solidFill>
              </a:rPr>
              <a:t>고병후</a:t>
            </a:r>
            <a:r>
              <a:rPr lang="en-US" altLang="ko-KR" sz="1500" dirty="0">
                <a:solidFill>
                  <a:srgbClr val="222222"/>
                </a:solidFill>
              </a:rPr>
              <a:t>, </a:t>
            </a:r>
            <a:r>
              <a:rPr lang="ko-KR" altLang="en-US" sz="1500" dirty="0">
                <a:solidFill>
                  <a:srgbClr val="222222"/>
                </a:solidFill>
              </a:rPr>
              <a:t>손지원</a:t>
            </a:r>
            <a:r>
              <a:rPr lang="en-US" altLang="ko-KR" sz="1500" dirty="0">
                <a:solidFill>
                  <a:srgbClr val="222222"/>
                </a:solidFill>
              </a:rPr>
              <a:t>, </a:t>
            </a:r>
            <a:r>
              <a:rPr lang="ko-KR" altLang="en-US" sz="1500" dirty="0">
                <a:solidFill>
                  <a:srgbClr val="222222"/>
                </a:solidFill>
              </a:rPr>
              <a:t>연동현</a:t>
            </a:r>
            <a:r>
              <a:rPr lang="en-US" altLang="ko-KR" sz="1500" dirty="0">
                <a:solidFill>
                  <a:srgbClr val="222222"/>
                </a:solidFill>
              </a:rPr>
              <a:t>, </a:t>
            </a:r>
            <a:r>
              <a:rPr lang="ko-KR" altLang="en-US" sz="1500" dirty="0">
                <a:solidFill>
                  <a:srgbClr val="222222"/>
                </a:solidFill>
              </a:rPr>
              <a:t>이재호</a:t>
            </a:r>
            <a:r>
              <a:rPr lang="en-US" altLang="ko-KR" sz="1500" dirty="0">
                <a:solidFill>
                  <a:srgbClr val="222222"/>
                </a:solidFill>
              </a:rPr>
              <a:t>, </a:t>
            </a:r>
            <a:r>
              <a:rPr lang="ko-KR" altLang="en-US" sz="1500" dirty="0" err="1">
                <a:solidFill>
                  <a:srgbClr val="222222"/>
                </a:solidFill>
              </a:rPr>
              <a:t>조민식</a:t>
            </a:r>
            <a:endParaRPr lang="en-US" altLang="ko-KR" sz="1500" dirty="0">
              <a:solidFill>
                <a:srgbClr val="222222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B3887D-1E3A-4CEC-A08E-D7E102C92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31417" y="5354786"/>
            <a:ext cx="3639158" cy="353600"/>
          </a:xfrm>
        </p:spPr>
        <p:txBody>
          <a:bodyPr/>
          <a:lstStyle/>
          <a:p>
            <a:r>
              <a:rPr lang="en-US" altLang="ko-KR" dirty="0"/>
              <a:t>2022.06.08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3539DA6-A8B9-471C-AB70-86BE7D2F8BC8}"/>
              </a:ext>
            </a:extLst>
          </p:cNvPr>
          <p:cNvSpPr txBox="1">
            <a:spLocks/>
          </p:cNvSpPr>
          <p:nvPr/>
        </p:nvSpPr>
        <p:spPr>
          <a:xfrm>
            <a:off x="8231417" y="6126037"/>
            <a:ext cx="3639158" cy="35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2022-1 Cloud Computing Final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5E88AA78-A2BB-40A0-BD01-E0763595C6D1}"/>
              </a:ext>
            </a:extLst>
          </p:cNvPr>
          <p:cNvSpPr txBox="1">
            <a:spLocks/>
          </p:cNvSpPr>
          <p:nvPr/>
        </p:nvSpPr>
        <p:spPr>
          <a:xfrm>
            <a:off x="8231417" y="5740411"/>
            <a:ext cx="3639158" cy="353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Team-E (</a:t>
            </a:r>
            <a:r>
              <a:rPr lang="en-US" altLang="ko-KR" dirty="0" err="1"/>
              <a:t>LectBox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5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2"/>
    </mc:Choice>
    <mc:Fallback xmlns="">
      <p:transition spd="slow" advTm="124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Requirements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B93C66-DA1F-44F3-B0EE-E9A78DC9FFAD}"/>
              </a:ext>
            </a:extLst>
          </p:cNvPr>
          <p:cNvSpPr txBox="1"/>
          <p:nvPr/>
        </p:nvSpPr>
        <p:spPr>
          <a:xfrm>
            <a:off x="4231104" y="2790494"/>
            <a:ext cx="1293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제한된 비용</a:t>
            </a:r>
            <a:endParaRPr lang="en-US" altLang="ko-KR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32EC37-8AD6-4F76-A36B-A95B734635C3}"/>
              </a:ext>
            </a:extLst>
          </p:cNvPr>
          <p:cNvSpPr txBox="1"/>
          <p:nvPr/>
        </p:nvSpPr>
        <p:spPr>
          <a:xfrm>
            <a:off x="6470547" y="2790494"/>
            <a:ext cx="152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스토리지 제한</a:t>
            </a:r>
            <a:endParaRPr lang="en-US" altLang="ko-KR" sz="16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7812AB-238F-44C2-9E93-13A5328FB40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1" y="2654999"/>
            <a:ext cx="1561230" cy="154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AA94B-6E2E-4BE9-84F0-D8607E28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155" y="1091676"/>
            <a:ext cx="1648906" cy="1563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EE4DA4-74DA-4332-94FF-9C1693DA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712" y="1373342"/>
            <a:ext cx="1482606" cy="1059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ACDAE-D08D-4D23-96D0-646A1024BB6E}"/>
              </a:ext>
            </a:extLst>
          </p:cNvPr>
          <p:cNvSpPr txBox="1"/>
          <p:nvPr/>
        </p:nvSpPr>
        <p:spPr>
          <a:xfrm>
            <a:off x="3429885" y="5940423"/>
            <a:ext cx="533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동적 스토리지 용량 제한을 통한 청구 비용 최소화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453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74093-701A-4692-BCA6-B4E8C7554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BD13-B4F9-4E08-83A8-CCF6EF15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C4390-D2E1-4C7E-8626-B76CA9F71B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18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Approach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A02F4-966F-4DE3-93DE-D9B95E477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5" t="13596" r="9455" b="15751"/>
          <a:stretch/>
        </p:blipFill>
        <p:spPr>
          <a:xfrm>
            <a:off x="2414702" y="1472192"/>
            <a:ext cx="7362595" cy="4028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A93F47-579D-44BB-8FDF-53A61C2DB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227" y="4220784"/>
            <a:ext cx="1280644" cy="1009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483457-D28B-46A8-82C8-274E2225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323" y="4220784"/>
            <a:ext cx="1271352" cy="10820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DB34FE-2405-4FE4-BC76-6EC0FDE05C9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87" y="1054702"/>
            <a:ext cx="1124340" cy="766318"/>
          </a:xfrm>
          <a:prstGeom prst="rect">
            <a:avLst/>
          </a:prstGeom>
        </p:spPr>
      </p:pic>
      <p:pic>
        <p:nvPicPr>
          <p:cNvPr id="19" name="그림 18" descr="텍스트, 바닥, 어두운이(가) 표시된 사진&#10;&#10;자동 생성된 설명">
            <a:extLst>
              <a:ext uri="{FF2B5EF4-FFF2-40B4-BE49-F238E27FC236}">
                <a16:creationId xmlns:a16="http://schemas.microsoft.com/office/drawing/2014/main" id="{E84CA275-9D86-4195-94F0-C48882F17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48" y="2339666"/>
            <a:ext cx="1251224" cy="17591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3C7908-C543-4A46-8D71-458C3F51898D}"/>
              </a:ext>
            </a:extLst>
          </p:cNvPr>
          <p:cNvSpPr txBox="1"/>
          <p:nvPr/>
        </p:nvSpPr>
        <p:spPr>
          <a:xfrm>
            <a:off x="1022311" y="5763142"/>
            <a:ext cx="10478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b="1" dirty="0"/>
              <a:t>사용자가 파일을 업로드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삭제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다운로드 할 수 있는 클라우드 스토리지 서비스의 핵심 기능 충실히 구현</a:t>
            </a: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6039A7-D006-9BCF-269F-C84DDB20A5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27" y="4220783"/>
            <a:ext cx="1009917" cy="10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5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3"/>
    </mc:Choice>
    <mc:Fallback xmlns="">
      <p:transition spd="slow" advTm="1424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B86B5AE-4CC9-4B7E-9197-F8BA9E21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319" y="2341246"/>
            <a:ext cx="995103" cy="125995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Approach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3C7908-C543-4A46-8D71-458C3F51898D}"/>
              </a:ext>
            </a:extLst>
          </p:cNvPr>
          <p:cNvSpPr txBox="1"/>
          <p:nvPr/>
        </p:nvSpPr>
        <p:spPr>
          <a:xfrm>
            <a:off x="1385800" y="5186670"/>
            <a:ext cx="953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강의자와 수강자의 권한 구분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기존의 공유 디렉토리와 차별화되는 새로운 개념의 공유 디렉토리인 강의실 기능 추가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260AC3-D513-4046-8300-5E1BACD8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312" y="1701178"/>
            <a:ext cx="2671105" cy="24830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A93E3D-8D51-4AEF-8047-F7825203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645" y="1671330"/>
            <a:ext cx="1292041" cy="10777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AEB7B1-B9C6-41DF-AC2B-51D6AEB5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88" y="3225470"/>
            <a:ext cx="1376800" cy="14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Approach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3C7908-C543-4A46-8D71-458C3F51898D}"/>
              </a:ext>
            </a:extLst>
          </p:cNvPr>
          <p:cNvSpPr txBox="1"/>
          <p:nvPr/>
        </p:nvSpPr>
        <p:spPr>
          <a:xfrm>
            <a:off x="1115037" y="5523983"/>
            <a:ext cx="10637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클라우드 스토리지 서비스의 핵심기능을 적절한 </a:t>
            </a:r>
            <a:r>
              <a:rPr lang="en-US" altLang="ko-KR" b="1" dirty="0"/>
              <a:t>AWS </a:t>
            </a:r>
            <a:r>
              <a:rPr lang="ko-KR" altLang="en-US" b="1" dirty="0"/>
              <a:t>서비스 또는 기술 스택을 활용하여 구현한다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비용 최소화의 관점에서 </a:t>
            </a:r>
            <a:r>
              <a:rPr lang="en-US" altLang="ko-KR" b="1" dirty="0"/>
              <a:t>AWS </a:t>
            </a:r>
            <a:r>
              <a:rPr lang="ko-KR" altLang="en-US" b="1" dirty="0"/>
              <a:t>서비스의 사용 방법을 구상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1BCC9-AE03-4625-8C88-9B191212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46" y="3012559"/>
            <a:ext cx="2421699" cy="21531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A233AA-3B47-431E-BB66-872F0261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55" y="1110022"/>
            <a:ext cx="3583556" cy="22894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8D58C7-B6F4-49AC-A6DC-5CCB050A3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35" y="1457317"/>
            <a:ext cx="1600439" cy="1200329"/>
          </a:xfrm>
          <a:prstGeom prst="rect">
            <a:avLst/>
          </a:prstGeom>
        </p:spPr>
      </p:pic>
      <p:pic>
        <p:nvPicPr>
          <p:cNvPr id="2050" name="Picture 2" descr="django-logo-negative – LandInfo Technologies">
            <a:extLst>
              <a:ext uri="{FF2B5EF4-FFF2-40B4-BE49-F238E27FC236}">
                <a16:creationId xmlns:a16="http://schemas.microsoft.com/office/drawing/2014/main" id="{6F5A83C4-B13B-4653-A853-DDE47750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370" y="1508965"/>
            <a:ext cx="2148633" cy="97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288016-7A7C-A43E-1387-F8A71DA37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0" y="1557013"/>
            <a:ext cx="2063296" cy="9638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459BCE-53FD-420C-247D-E02DD707D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25" y="1110022"/>
            <a:ext cx="2369877" cy="177551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F817ADC6-9BB7-5A5B-F4C9-9646B8C69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1" t="15102" r="11075" b="6950"/>
          <a:stretch/>
        </p:blipFill>
        <p:spPr bwMode="auto">
          <a:xfrm>
            <a:off x="4104462" y="1457317"/>
            <a:ext cx="1194302" cy="12832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2532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Approach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3C7908-C543-4A46-8D71-458C3F51898D}"/>
              </a:ext>
            </a:extLst>
          </p:cNvPr>
          <p:cNvSpPr txBox="1"/>
          <p:nvPr/>
        </p:nvSpPr>
        <p:spPr>
          <a:xfrm>
            <a:off x="563192" y="1244206"/>
            <a:ext cx="9226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/>
              <a:t>AWS </a:t>
            </a:r>
            <a:r>
              <a:rPr lang="ko-KR" altLang="en-US" b="1" dirty="0"/>
              <a:t>서비스 및 기술 스택들을 어떻게 사용하고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b="1" dirty="0" err="1"/>
              <a:t>구성하느냐에</a:t>
            </a:r>
            <a:r>
              <a:rPr lang="ko-KR" altLang="en-US" b="1" dirty="0"/>
              <a:t> 따라 비용이 천차만별</a:t>
            </a: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비용 최소화의 관점에서 사용 방법을 구상하고 설계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414339-1F34-DEA8-2EDE-3B35DAA17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3" y="3122426"/>
            <a:ext cx="2063296" cy="1547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5E8244-819E-B0D3-425F-8A6B498BE751}"/>
              </a:ext>
            </a:extLst>
          </p:cNvPr>
          <p:cNvSpPr txBox="1"/>
          <p:nvPr/>
        </p:nvSpPr>
        <p:spPr>
          <a:xfrm>
            <a:off x="483678" y="4618783"/>
            <a:ext cx="9226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r>
              <a:rPr lang="en-US" altLang="ko-KR" b="1" dirty="0"/>
              <a:t>-&gt; </a:t>
            </a:r>
            <a:r>
              <a:rPr lang="ko-KR" altLang="en-US" b="1" dirty="0"/>
              <a:t>스토리지 사용 요금 과다 청구 방지를 위해 강의실 공유 디렉토리의 용량을 제한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168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0"/>
    </mc:Choice>
    <mc:Fallback xmlns="">
      <p:transition spd="slow" advTm="2987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Approach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3C7908-C543-4A46-8D71-458C3F51898D}"/>
              </a:ext>
            </a:extLst>
          </p:cNvPr>
          <p:cNvSpPr txBox="1"/>
          <p:nvPr/>
        </p:nvSpPr>
        <p:spPr>
          <a:xfrm>
            <a:off x="563192" y="1244206"/>
            <a:ext cx="9226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/>
              <a:t>AWS </a:t>
            </a:r>
            <a:r>
              <a:rPr lang="ko-KR" altLang="en-US" b="1" dirty="0"/>
              <a:t>서비스 및 기술 스택들을 어떻게 사용하고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b="1" dirty="0" err="1"/>
              <a:t>구성하느냐에</a:t>
            </a:r>
            <a:r>
              <a:rPr lang="ko-KR" altLang="en-US" b="1" dirty="0"/>
              <a:t> 따라 비용이 천차만별</a:t>
            </a: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비용 최소화의 관점에서 사용 방법을 구상하고 설계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E8244-819E-B0D3-425F-8A6B498BE751}"/>
              </a:ext>
            </a:extLst>
          </p:cNvPr>
          <p:cNvSpPr txBox="1"/>
          <p:nvPr/>
        </p:nvSpPr>
        <p:spPr>
          <a:xfrm>
            <a:off x="483678" y="4618783"/>
            <a:ext cx="11011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r>
              <a:rPr lang="ko-KR" altLang="en-US" b="1" dirty="0"/>
              <a:t>파일을 다운로드 받을 때 </a:t>
            </a:r>
            <a:r>
              <a:rPr lang="en-US" altLang="ko-KR" b="1" dirty="0"/>
              <a:t>S3</a:t>
            </a:r>
            <a:r>
              <a:rPr lang="ko-KR" altLang="en-US" b="1" dirty="0"/>
              <a:t>에 직접 접근하여 작업을 수행하면 </a:t>
            </a:r>
            <a:r>
              <a:rPr lang="en-US" altLang="ko-KR" b="1" dirty="0"/>
              <a:t>Traffic </a:t>
            </a:r>
            <a:r>
              <a:rPr lang="ko-KR" altLang="en-US" b="1" dirty="0"/>
              <a:t>비용이 상대적으로 비싸다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-&gt;</a:t>
            </a:r>
            <a:r>
              <a:rPr lang="ko-KR" altLang="en-US" b="1" dirty="0"/>
              <a:t> 서버 분산 네트워크 중 하나인 </a:t>
            </a:r>
            <a:r>
              <a:rPr lang="en-US" altLang="ko-KR" b="1" dirty="0"/>
              <a:t>CDN</a:t>
            </a:r>
            <a:r>
              <a:rPr lang="ko-KR" altLang="en-US" b="1" dirty="0"/>
              <a:t>을 제공해주는 </a:t>
            </a:r>
            <a:r>
              <a:rPr lang="en-US" altLang="ko-KR" b="1" dirty="0"/>
              <a:t>AWS</a:t>
            </a:r>
            <a:r>
              <a:rPr lang="ko-KR" altLang="en-US" b="1" dirty="0"/>
              <a:t> </a:t>
            </a:r>
            <a:r>
              <a:rPr lang="en-US" altLang="ko-KR" b="1" dirty="0"/>
              <a:t>CloudFront</a:t>
            </a:r>
            <a:r>
              <a:rPr lang="ko-KR" altLang="en-US" b="1" dirty="0" err="1"/>
              <a:t>를</a:t>
            </a:r>
            <a:r>
              <a:rPr lang="ko-KR" altLang="en-US" b="1" dirty="0"/>
              <a:t> 통해 비용 최소화</a:t>
            </a:r>
            <a:endParaRPr lang="en-US" altLang="ko-KR" b="1" dirty="0"/>
          </a:p>
          <a:p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altLang="ko-KR" b="1" dirty="0"/>
              <a:t>S3 </a:t>
            </a:r>
            <a:r>
              <a:rPr lang="ko-KR" altLang="en-US" b="1" dirty="0"/>
              <a:t>직접 접근 시 발생할 수 있는 문제를 방지하고</a:t>
            </a:r>
            <a:r>
              <a:rPr lang="en-US" altLang="ko-KR" b="1" dirty="0"/>
              <a:t>,</a:t>
            </a:r>
            <a:r>
              <a:rPr lang="ko-KR" altLang="en-US" b="1" dirty="0"/>
              <a:t> 여러</a:t>
            </a:r>
            <a:r>
              <a:rPr lang="en-US" altLang="ko-KR" b="1" dirty="0"/>
              <a:t> region</a:t>
            </a:r>
            <a:r>
              <a:rPr lang="ko-KR" altLang="en-US" b="1" dirty="0"/>
              <a:t>에 대해 안정적인 컨텐츠 제공 가능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1187EC9-4009-7935-71E8-71C608502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1" t="15102" r="11075" b="6950"/>
          <a:stretch/>
        </p:blipFill>
        <p:spPr bwMode="auto">
          <a:xfrm>
            <a:off x="563192" y="2837811"/>
            <a:ext cx="1657494" cy="178097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96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53"/>
    </mc:Choice>
    <mc:Fallback xmlns="">
      <p:transition spd="slow" advTm="4575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74093-701A-4692-BCA6-B4E8C7554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Development environments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BD13-B4F9-4E08-83A8-CCF6EF15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C4390-D2E1-4C7E-8626-B76CA9F71B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68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Development environments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53882-3077-4915-B345-6672956D39C1}"/>
              </a:ext>
            </a:extLst>
          </p:cNvPr>
          <p:cNvSpPr txBox="1"/>
          <p:nvPr/>
        </p:nvSpPr>
        <p:spPr>
          <a:xfrm>
            <a:off x="5064754" y="1768736"/>
            <a:ext cx="184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F4E8B4-946D-4133-A62B-F155FAC2DB30}"/>
              </a:ext>
            </a:extLst>
          </p:cNvPr>
          <p:cNvGrpSpPr/>
          <p:nvPr/>
        </p:nvGrpSpPr>
        <p:grpSpPr>
          <a:xfrm>
            <a:off x="3622137" y="1640744"/>
            <a:ext cx="4899836" cy="4352463"/>
            <a:chOff x="4368799" y="1679000"/>
            <a:chExt cx="4082614" cy="362653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A27D4B9-AF5A-4E00-9198-C7BA3407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355" y="4205970"/>
              <a:ext cx="1721058" cy="1099565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9CCFB41-366B-4BD3-9C9C-DCBF7D878350}"/>
                </a:ext>
              </a:extLst>
            </p:cNvPr>
            <p:cNvSpPr/>
            <p:nvPr/>
          </p:nvSpPr>
          <p:spPr>
            <a:xfrm>
              <a:off x="4368799" y="1679000"/>
              <a:ext cx="3657601" cy="3622318"/>
            </a:xfrm>
            <a:prstGeom prst="roundRect">
              <a:avLst/>
            </a:prstGeom>
            <a:noFill/>
            <a:ln w="38100">
              <a:solidFill>
                <a:srgbClr val="71767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" descr="django-logo-negative – LandInfo Technologies">
            <a:extLst>
              <a:ext uri="{FF2B5EF4-FFF2-40B4-BE49-F238E27FC236}">
                <a16:creationId xmlns:a16="http://schemas.microsoft.com/office/drawing/2014/main" id="{0BFA9385-5816-4CBE-A6A8-B769D146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269" y="3049843"/>
            <a:ext cx="3360888" cy="152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840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Development environments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53882-3077-4915-B345-6672956D39C1}"/>
              </a:ext>
            </a:extLst>
          </p:cNvPr>
          <p:cNvSpPr txBox="1"/>
          <p:nvPr/>
        </p:nvSpPr>
        <p:spPr>
          <a:xfrm>
            <a:off x="4785695" y="1640744"/>
            <a:ext cx="2410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CCFB41-366B-4BD3-9C9C-DCBF7D878350}"/>
              </a:ext>
            </a:extLst>
          </p:cNvPr>
          <p:cNvSpPr/>
          <p:nvPr/>
        </p:nvSpPr>
        <p:spPr>
          <a:xfrm>
            <a:off x="3622137" y="1640744"/>
            <a:ext cx="4389748" cy="4347402"/>
          </a:xfrm>
          <a:prstGeom prst="roundRect">
            <a:avLst/>
          </a:prstGeom>
          <a:noFill/>
          <a:ln w="38100">
            <a:solidFill>
              <a:srgbClr val="7176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EE2CE9-68D1-C395-B164-CA533BE63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58" y="2307497"/>
            <a:ext cx="3883815" cy="29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3"/>
    </mc:Choice>
    <mc:Fallback xmlns="">
      <p:transition spd="slow" advTm="99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AC772-A36B-4DD2-90CD-9B83CCD9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073" y="1275968"/>
            <a:ext cx="2305396" cy="45384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772F98F-7D8C-4EE8-8555-C9BF0910857B}"/>
              </a:ext>
            </a:extLst>
          </p:cNvPr>
          <p:cNvSpPr txBox="1">
            <a:spLocks/>
          </p:cNvSpPr>
          <p:nvPr/>
        </p:nvSpPr>
        <p:spPr>
          <a:xfrm>
            <a:off x="2872073" y="2102152"/>
            <a:ext cx="3898182" cy="45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Goal/Problem &amp; Requirements</a:t>
            </a:r>
            <a:endParaRPr lang="ko-KR" altLang="en-US" sz="24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D39776F2-85F0-481F-94B6-D11E3F44C902}"/>
              </a:ext>
            </a:extLst>
          </p:cNvPr>
          <p:cNvSpPr txBox="1">
            <a:spLocks/>
          </p:cNvSpPr>
          <p:nvPr/>
        </p:nvSpPr>
        <p:spPr>
          <a:xfrm>
            <a:off x="2872073" y="2934060"/>
            <a:ext cx="2305396" cy="45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9AD8DDBC-EBD2-490B-8AF9-F690603772D7}"/>
              </a:ext>
            </a:extLst>
          </p:cNvPr>
          <p:cNvSpPr txBox="1">
            <a:spLocks/>
          </p:cNvSpPr>
          <p:nvPr/>
        </p:nvSpPr>
        <p:spPr>
          <a:xfrm>
            <a:off x="2872073" y="3761784"/>
            <a:ext cx="3250912" cy="45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Development environments</a:t>
            </a:r>
            <a:endParaRPr lang="ko-KR" altLang="en-US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970CCF6-FD26-4CC1-BB65-D1D02989DE3F}"/>
              </a:ext>
            </a:extLst>
          </p:cNvPr>
          <p:cNvSpPr txBox="1">
            <a:spLocks/>
          </p:cNvSpPr>
          <p:nvPr/>
        </p:nvSpPr>
        <p:spPr>
          <a:xfrm>
            <a:off x="2872073" y="4597876"/>
            <a:ext cx="2305396" cy="45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1BEC4E3-EFA6-4AC2-8B5C-83D613DD8D7D}"/>
              </a:ext>
            </a:extLst>
          </p:cNvPr>
          <p:cNvSpPr txBox="1">
            <a:spLocks/>
          </p:cNvSpPr>
          <p:nvPr/>
        </p:nvSpPr>
        <p:spPr>
          <a:xfrm>
            <a:off x="7900286" y="1275968"/>
            <a:ext cx="2720444" cy="45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Implementation spec</a:t>
            </a:r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93B7F83E-42C8-41F6-B9AD-32A0E2D77098}"/>
              </a:ext>
            </a:extLst>
          </p:cNvPr>
          <p:cNvSpPr txBox="1">
            <a:spLocks/>
          </p:cNvSpPr>
          <p:nvPr/>
        </p:nvSpPr>
        <p:spPr>
          <a:xfrm>
            <a:off x="7900286" y="2099134"/>
            <a:ext cx="2305396" cy="45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45E7157-8E97-44E7-B4C0-5ECA8B6B9F77}"/>
              </a:ext>
            </a:extLst>
          </p:cNvPr>
          <p:cNvSpPr txBox="1">
            <a:spLocks/>
          </p:cNvSpPr>
          <p:nvPr/>
        </p:nvSpPr>
        <p:spPr>
          <a:xfrm>
            <a:off x="7900286" y="2929876"/>
            <a:ext cx="2720444" cy="45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Demo</a:t>
            </a:r>
            <a:endParaRPr lang="ko-KR" altLang="en-US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11AB4D32-433B-4BE7-906A-A1EED6ABA301}"/>
              </a:ext>
            </a:extLst>
          </p:cNvPr>
          <p:cNvSpPr txBox="1">
            <a:spLocks/>
          </p:cNvSpPr>
          <p:nvPr/>
        </p:nvSpPr>
        <p:spPr>
          <a:xfrm>
            <a:off x="7900286" y="3761784"/>
            <a:ext cx="3492644" cy="45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Division and Assignment of 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551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Development environments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53882-3077-4915-B345-6672956D39C1}"/>
              </a:ext>
            </a:extLst>
          </p:cNvPr>
          <p:cNvSpPr txBox="1"/>
          <p:nvPr/>
        </p:nvSpPr>
        <p:spPr>
          <a:xfrm>
            <a:off x="4785695" y="1640744"/>
            <a:ext cx="2410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CCFB41-366B-4BD3-9C9C-DCBF7D878350}"/>
              </a:ext>
            </a:extLst>
          </p:cNvPr>
          <p:cNvSpPr/>
          <p:nvPr/>
        </p:nvSpPr>
        <p:spPr>
          <a:xfrm>
            <a:off x="3622137" y="1640744"/>
            <a:ext cx="4389748" cy="4347402"/>
          </a:xfrm>
          <a:prstGeom prst="roundRect">
            <a:avLst/>
          </a:prstGeom>
          <a:noFill/>
          <a:ln w="38100">
            <a:solidFill>
              <a:srgbClr val="7176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CE749D-F3FD-F611-3D09-62F41C659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71" y="3010243"/>
            <a:ext cx="3023404" cy="141231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FD07A10-51FB-A318-E5F2-13CCDE341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1" t="15102" r="11075" b="6950"/>
          <a:stretch/>
        </p:blipFill>
        <p:spPr bwMode="auto">
          <a:xfrm>
            <a:off x="6680027" y="4706623"/>
            <a:ext cx="1031542" cy="110838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225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3"/>
    </mc:Choice>
    <mc:Fallback xmlns="">
      <p:transition spd="slow" advTm="1006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D421D73-7E74-4A6D-B0A7-41278171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820" y="2548329"/>
            <a:ext cx="3605220" cy="270391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Development environments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53882-3077-4915-B345-6672956D39C1}"/>
              </a:ext>
            </a:extLst>
          </p:cNvPr>
          <p:cNvSpPr txBox="1"/>
          <p:nvPr/>
        </p:nvSpPr>
        <p:spPr>
          <a:xfrm>
            <a:off x="4890948" y="1640744"/>
            <a:ext cx="2410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CCFB41-366B-4BD3-9C9C-DCBF7D878350}"/>
              </a:ext>
            </a:extLst>
          </p:cNvPr>
          <p:cNvSpPr/>
          <p:nvPr/>
        </p:nvSpPr>
        <p:spPr>
          <a:xfrm>
            <a:off x="3622137" y="1640744"/>
            <a:ext cx="4389748" cy="4347402"/>
          </a:xfrm>
          <a:prstGeom prst="roundRect">
            <a:avLst/>
          </a:prstGeom>
          <a:noFill/>
          <a:ln w="38100">
            <a:solidFill>
              <a:srgbClr val="7176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9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Development environments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53882-3077-4915-B345-6672956D39C1}"/>
              </a:ext>
            </a:extLst>
          </p:cNvPr>
          <p:cNvSpPr txBox="1"/>
          <p:nvPr/>
        </p:nvSpPr>
        <p:spPr>
          <a:xfrm>
            <a:off x="4159894" y="1640744"/>
            <a:ext cx="331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CCFB41-366B-4BD3-9C9C-DCBF7D878350}"/>
              </a:ext>
            </a:extLst>
          </p:cNvPr>
          <p:cNvSpPr/>
          <p:nvPr/>
        </p:nvSpPr>
        <p:spPr>
          <a:xfrm>
            <a:off x="3622137" y="1640744"/>
            <a:ext cx="4389748" cy="4347402"/>
          </a:xfrm>
          <a:prstGeom prst="roundRect">
            <a:avLst/>
          </a:prstGeom>
          <a:noFill/>
          <a:ln w="38100">
            <a:solidFill>
              <a:srgbClr val="7176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87C89F-4253-3BC2-CC2C-1E6BF7EF1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88" y="3289989"/>
            <a:ext cx="4186643" cy="12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33"/>
    </mc:Choice>
    <mc:Fallback xmlns="">
      <p:transition spd="slow" advTm="3393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74093-701A-4692-BCA6-B4E8C7554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BD13-B4F9-4E08-83A8-CCF6EF15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C4390-D2E1-4C7E-8626-B76CA9F71B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80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Architecture</a:t>
            </a:r>
            <a:endParaRPr lang="ko-KR" alt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DFA09D-02A6-B62E-CF3B-FDA1A99D9721}"/>
              </a:ext>
            </a:extLst>
          </p:cNvPr>
          <p:cNvSpPr txBox="1"/>
          <p:nvPr/>
        </p:nvSpPr>
        <p:spPr>
          <a:xfrm>
            <a:off x="5157563" y="1238533"/>
            <a:ext cx="70344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유저는 본인의 계정정보와 폴더</a:t>
            </a:r>
            <a:r>
              <a:rPr lang="en-US" altLang="ko-KR" b="1" dirty="0"/>
              <a:t>, </a:t>
            </a:r>
            <a:r>
              <a:rPr lang="ko-KR" altLang="en-US" b="1" dirty="0"/>
              <a:t>파일 등의 정보를 </a:t>
            </a:r>
            <a:r>
              <a:rPr lang="en-US" altLang="ko-KR" b="1" dirty="0"/>
              <a:t>CRUD</a:t>
            </a:r>
            <a:r>
              <a:rPr lang="ko-KR" altLang="en-US" b="1" dirty="0"/>
              <a:t>하는 이벤트를 </a:t>
            </a:r>
            <a:r>
              <a:rPr lang="ko-KR" altLang="en-US" b="1" dirty="0" err="1"/>
              <a:t>리액트를</a:t>
            </a:r>
            <a:r>
              <a:rPr lang="ko-KR" altLang="en-US" b="1" dirty="0"/>
              <a:t> 통해 요청한다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또한 유저는 여러 형식의 파일을 </a:t>
            </a:r>
            <a:r>
              <a:rPr lang="en-US" altLang="ko-KR" b="1" dirty="0"/>
              <a:t>S3</a:t>
            </a:r>
            <a:r>
              <a:rPr lang="ko-KR" altLang="en-US" b="1" dirty="0"/>
              <a:t>에 </a:t>
            </a:r>
            <a:r>
              <a:rPr lang="ko-KR" altLang="en-US" b="1" dirty="0" err="1"/>
              <a:t>올라가있는</a:t>
            </a:r>
            <a:r>
              <a:rPr lang="ko-KR" altLang="en-US" b="1" dirty="0"/>
              <a:t> </a:t>
            </a:r>
            <a:r>
              <a:rPr lang="en-US" altLang="ko-KR" b="1" dirty="0"/>
              <a:t>React</a:t>
            </a:r>
            <a:r>
              <a:rPr lang="ko-KR" altLang="en-US" b="1" dirty="0"/>
              <a:t>로 구성된 </a:t>
            </a:r>
            <a:r>
              <a:rPr lang="en-US" altLang="ko-KR" b="1" dirty="0"/>
              <a:t>UI</a:t>
            </a:r>
            <a:r>
              <a:rPr lang="ko-KR" altLang="en-US" b="1" dirty="0"/>
              <a:t>를 통해 업로드한다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회원정보</a:t>
            </a:r>
            <a:r>
              <a:rPr lang="en-US" altLang="ko-KR" b="1" dirty="0"/>
              <a:t>, </a:t>
            </a:r>
            <a:r>
              <a:rPr lang="ko-KR" altLang="en-US" b="1" dirty="0"/>
              <a:t>폴더정보와 같이 </a:t>
            </a:r>
            <a:r>
              <a:rPr lang="ko-KR" altLang="en-US" b="1" dirty="0" err="1"/>
              <a:t>용량이작고</a:t>
            </a:r>
            <a:r>
              <a:rPr lang="ko-KR" altLang="en-US" b="1" dirty="0"/>
              <a:t> 빈번하게 접근을 요구하는 일반적인 </a:t>
            </a:r>
            <a:r>
              <a:rPr lang="en-US" altLang="ko-KR" b="1" dirty="0"/>
              <a:t>data</a:t>
            </a:r>
            <a:r>
              <a:rPr lang="ko-KR" altLang="en-US" b="1" dirty="0"/>
              <a:t>는 데이터베이스 관리 시스템인 </a:t>
            </a:r>
            <a:r>
              <a:rPr lang="en-US" altLang="ko-KR" b="1" dirty="0"/>
              <a:t>SQLite</a:t>
            </a:r>
            <a:r>
              <a:rPr lang="ko-KR" altLang="en-US" b="1" dirty="0"/>
              <a:t>를 통해 </a:t>
            </a:r>
            <a:r>
              <a:rPr lang="en-US" altLang="ko-KR" b="1" dirty="0"/>
              <a:t>DB</a:t>
            </a:r>
            <a:r>
              <a:rPr lang="ko-KR" altLang="en-US" b="1" dirty="0"/>
              <a:t>에 저장된다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파일데이터 원본은 </a:t>
            </a:r>
            <a:r>
              <a:rPr lang="en-US" altLang="ko-KR" b="1" dirty="0"/>
              <a:t>S3</a:t>
            </a:r>
            <a:r>
              <a:rPr lang="ko-KR" altLang="en-US" b="1" dirty="0"/>
              <a:t>에 저장되고 접근할 수 있는 키를 내부에서 고유한 값으로 작성하여 파일 관리용 </a:t>
            </a:r>
            <a:r>
              <a:rPr lang="en-US" altLang="ko-KR" b="1" dirty="0"/>
              <a:t>DB</a:t>
            </a:r>
            <a:r>
              <a:rPr lang="ko-KR" altLang="en-US" b="1" dirty="0"/>
              <a:t>에 저장한다</a:t>
            </a:r>
            <a:r>
              <a:rPr lang="en-US" altLang="ko-KR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파일</a:t>
            </a:r>
            <a:r>
              <a:rPr lang="en-US" altLang="ko-KR" b="1" dirty="0"/>
              <a:t>, </a:t>
            </a:r>
            <a:r>
              <a:rPr lang="ko-KR" altLang="en-US" b="1" dirty="0"/>
              <a:t>폴더에 대한 접근</a:t>
            </a:r>
            <a:r>
              <a:rPr lang="en-US" altLang="ko-KR" b="1" dirty="0"/>
              <a:t>(CRUD) </a:t>
            </a:r>
            <a:r>
              <a:rPr lang="ko-KR" altLang="en-US" b="1" dirty="0"/>
              <a:t>및 권한 관리 등의 여러 기능은 </a:t>
            </a:r>
            <a:r>
              <a:rPr lang="en-US" altLang="ko-KR" b="1" dirty="0"/>
              <a:t>Django</a:t>
            </a:r>
            <a:r>
              <a:rPr lang="ko-KR" altLang="en-US" b="1" dirty="0"/>
              <a:t>를 통해 이루어 진다</a:t>
            </a:r>
            <a:r>
              <a:rPr lang="en-US" altLang="ko-KR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유저의 </a:t>
            </a:r>
            <a:r>
              <a:rPr lang="ko-KR" altLang="en-US" b="1" dirty="0" err="1"/>
              <a:t>서비스에대한</a:t>
            </a:r>
            <a:r>
              <a:rPr lang="ko-KR" altLang="en-US" b="1" dirty="0"/>
              <a:t> 모든 접근은 </a:t>
            </a:r>
            <a:r>
              <a:rPr lang="en-US" altLang="ko-KR" b="1" dirty="0"/>
              <a:t>AWS </a:t>
            </a:r>
            <a:r>
              <a:rPr lang="en-US" altLang="ko-KR" b="1" dirty="0" err="1"/>
              <a:t>Cloudfront</a:t>
            </a:r>
            <a:r>
              <a:rPr lang="ko-KR" altLang="en-US" b="1" dirty="0"/>
              <a:t>를 이용하여 진행된다</a:t>
            </a:r>
            <a:r>
              <a:rPr lang="en-US" altLang="ko-KR" b="1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C277A6-7F64-7BFC-B294-E44B1D3AC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45" y="2143698"/>
            <a:ext cx="5104623" cy="287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19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30"/>
    </mc:Choice>
    <mc:Fallback xmlns="">
      <p:transition spd="slow" advTm="4703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74093-701A-4692-BCA6-B4E8C7554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Implementation spec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BD13-B4F9-4E08-83A8-CCF6EF15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C4390-D2E1-4C7E-8626-B76CA9F71B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865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DB Write/Read</a:t>
            </a:r>
            <a:endParaRPr lang="ko-KR" alt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75E435-642F-730B-89C8-B324FDD4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9" y="2816352"/>
            <a:ext cx="10705222" cy="163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79"/>
    </mc:Choice>
    <mc:Fallback xmlns="">
      <p:transition spd="slow" advTm="2387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File POST/Delete</a:t>
            </a:r>
            <a:endParaRPr lang="ko-KR" altLang="en-US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3C41DC-0D5B-6968-22EB-4E217C21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06" y="1953159"/>
            <a:ext cx="8480659" cy="27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24"/>
    </mc:Choice>
    <mc:Fallback xmlns="">
      <p:transition spd="slow" advTm="3112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File Get</a:t>
            </a:r>
            <a:endParaRPr lang="ko-KR" altLang="en-US" sz="3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4F8FDC-04F1-A9E7-9D2C-68FA980F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11" y="2662733"/>
            <a:ext cx="9951762" cy="178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9"/>
    </mc:Choice>
    <mc:Fallback xmlns="">
      <p:transition spd="slow" advTm="1651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Modules</a:t>
            </a:r>
            <a:endParaRPr lang="ko-KR" altLang="en-US" sz="3200" dirty="0"/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3879F411-3697-4C35-9E4C-6FE41A8E4DD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35350" y="1137714"/>
            <a:ext cx="9121299" cy="565202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860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74093-701A-4692-BCA6-B4E8C7554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BD13-B4F9-4E08-83A8-CCF6EF15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C4390-D2E1-4C7E-8626-B76CA9F71B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97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74093-701A-4692-BCA6-B4E8C7554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BD13-B4F9-4E08-83A8-CCF6EF15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07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C4390-D2E1-4C7E-8626-B76CA9F71B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2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7"/>
    </mc:Choice>
    <mc:Fallback xmlns="">
      <p:transition spd="slow" advTm="330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916595-418B-374D-7EE9-A87B18481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832" y="1612180"/>
            <a:ext cx="7744335" cy="455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0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8"/>
    </mc:Choice>
    <mc:Fallback xmlns="">
      <p:transition spd="slow" advTm="1240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728BC75-12AB-6F32-102B-44E2DB84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9" y="1724319"/>
            <a:ext cx="7643161" cy="446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9"/>
    </mc:Choice>
    <mc:Fallback xmlns="">
      <p:transition spd="slow" advTm="1665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628D51-427D-6CFD-BDF7-D8BC0BDA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75" y="1910353"/>
            <a:ext cx="8213849" cy="418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1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9"/>
    </mc:Choice>
    <mc:Fallback xmlns="">
      <p:transition spd="slow" advTm="1860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3E8F54C-8BDB-D3D9-A851-2C028FD5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21" y="1844098"/>
            <a:ext cx="8348357" cy="45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6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8"/>
    </mc:Choice>
    <mc:Fallback xmlns="">
      <p:transition spd="slow" advTm="1802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7C06552-B77D-2741-4B31-392E89261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29" y="1729083"/>
            <a:ext cx="7769942" cy="45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5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2"/>
    </mc:Choice>
    <mc:Fallback xmlns="">
      <p:transition spd="slow" advTm="1171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D6FF9E9-BAD0-655D-2CD0-40EE9CDE7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49" y="1691277"/>
            <a:ext cx="8192301" cy="480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1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8"/>
    </mc:Choice>
    <mc:Fallback xmlns="">
      <p:transition spd="slow" advTm="1261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EAC1596-B740-7C53-9007-FCE3166C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53" y="1677578"/>
            <a:ext cx="8188294" cy="474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4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97"/>
    </mc:Choice>
    <mc:Fallback xmlns="">
      <p:transition spd="slow" advTm="3049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FCEBCD9-9728-F571-37CA-F27673BF9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46" y="1776118"/>
            <a:ext cx="7645707" cy="44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2"/>
    </mc:Choice>
    <mc:Fallback xmlns="">
      <p:transition spd="slow" advTm="774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6A490DA-44C7-BD55-A0F7-F75DB0BB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80" y="1781077"/>
            <a:ext cx="7877440" cy="455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8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84"/>
    </mc:Choice>
    <mc:Fallback xmlns="">
      <p:transition spd="slow" advTm="156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CF95-3D5B-456E-946B-7E406B15053C}"/>
              </a:ext>
            </a:extLst>
          </p:cNvPr>
          <p:cNvSpPr txBox="1"/>
          <p:nvPr/>
        </p:nvSpPr>
        <p:spPr>
          <a:xfrm>
            <a:off x="69046" y="5940423"/>
            <a:ext cx="1205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클라우드 스토리지 시스템에 대한 이해와</a:t>
            </a:r>
            <a:r>
              <a:rPr lang="en-US" altLang="ko-KR" b="1" dirty="0"/>
              <a:t> </a:t>
            </a:r>
            <a:r>
              <a:rPr lang="ko-KR" altLang="en-US" b="1" dirty="0"/>
              <a:t>대학생을 타깃으로 하는 클라우드 서비스의 개발을 목표로 하는 프로젝트</a:t>
            </a:r>
            <a:endParaRPr lang="en-US" altLang="ko-KR" b="1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C6596F5-BF13-1BC5-FCF1-16348D4A6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814513"/>
            <a:ext cx="57340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09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1C5F743-01F9-3524-4CDF-F932FC60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4" y="1663194"/>
            <a:ext cx="7854951" cy="455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22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8"/>
    </mc:Choice>
    <mc:Fallback xmlns="">
      <p:transition spd="slow" advTm="1874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A1F5C97-CEC6-733D-22D0-A8DB8A5F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48" y="1714893"/>
            <a:ext cx="7820503" cy="457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2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07"/>
    </mc:Choice>
    <mc:Fallback xmlns="">
      <p:transition spd="slow" advTm="18307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Results</a:t>
            </a:r>
            <a:endParaRPr lang="ko-KR" altLang="en-US" sz="20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01AA078-6789-CD18-F0CB-620CDA8DD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96" y="2027689"/>
            <a:ext cx="4435813" cy="37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71FF1C1-8538-4B46-E301-F55D520A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001" y="2027690"/>
            <a:ext cx="4435811" cy="379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54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9"/>
    </mc:Choice>
    <mc:Fallback xmlns="">
      <p:transition spd="slow" advTm="1651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74093-701A-4692-BCA6-B4E8C7554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BD13-B4F9-4E08-83A8-CCF6EF15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08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C4390-D2E1-4C7E-8626-B76CA9F71B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8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3"/>
    </mc:Choice>
    <mc:Fallback xmlns="">
      <p:transition spd="slow" advTm="9483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74093-701A-4692-BCA6-B4E8C7554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Division and Assignment of work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BD13-B4F9-4E08-83A8-CCF6EF15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C4390-D2E1-4C7E-8626-B76CA9F71B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360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Division and Assignment of work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E74B3C-865C-E6A6-9B79-1DD571FC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324" y="1328940"/>
            <a:ext cx="4895887" cy="54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6"/>
    </mc:Choice>
    <mc:Fallback xmlns="">
      <p:transition spd="slow" advTm="258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Code Management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C809DB-9A3D-1F79-0F43-0D02DA54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71" y="1275235"/>
            <a:ext cx="5720113" cy="55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7"/>
    </mc:Choice>
    <mc:Fallback xmlns="">
      <p:transition spd="slow" advTm="11527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Communication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401146-45CA-8067-C569-5BFABF75F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22" y="1365215"/>
            <a:ext cx="10056155" cy="47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2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5"/>
    </mc:Choice>
    <mc:Fallback xmlns="">
      <p:transition spd="slow" advTm="22185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4A81E-B775-4C3F-B525-2450E203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dlwogh9344@khu.ac.kr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10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1"/>
    </mc:Choice>
    <mc:Fallback xmlns="">
      <p:transition spd="slow" advTm="795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74093-701A-4692-BCA6-B4E8C7554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Goal/Problem &amp; Requirements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BD13-B4F9-4E08-83A8-CCF6EF152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C4390-D2E1-4C7E-8626-B76CA9F71B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14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Goal/Problem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2412D3-1721-435C-A1AB-2A1493737F2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1356" y="1113414"/>
            <a:ext cx="1872000" cy="15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2FC40A-A591-4618-BDFA-D045AFA0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56" y="3136178"/>
            <a:ext cx="1870618" cy="154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7B0BC7-9683-4C48-AD9C-12AD419EA48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63" y="5158942"/>
            <a:ext cx="1561230" cy="15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C0431E-05E6-46F0-8426-5992F3F500D2}"/>
              </a:ext>
            </a:extLst>
          </p:cNvPr>
          <p:cNvSpPr txBox="1"/>
          <p:nvPr/>
        </p:nvSpPr>
        <p:spPr>
          <a:xfrm>
            <a:off x="3541162" y="1718137"/>
            <a:ext cx="729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공유 스토리지 사용과 상호 간 의견 공유가 가능한 강의실 기능 제공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66BD1-D9B0-40B2-944C-373129E3FBED}"/>
              </a:ext>
            </a:extLst>
          </p:cNvPr>
          <p:cNvSpPr txBox="1"/>
          <p:nvPr/>
        </p:nvSpPr>
        <p:spPr>
          <a:xfrm>
            <a:off x="3541162" y="3740901"/>
            <a:ext cx="648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 경험을 고려한 </a:t>
            </a:r>
            <a:r>
              <a:rPr lang="en-US" altLang="ko-KR" b="1" dirty="0"/>
              <a:t>UI </a:t>
            </a:r>
            <a:r>
              <a:rPr lang="ko-KR" altLang="en-US" b="1" dirty="0"/>
              <a:t>설계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B1956-5B71-4ABD-973C-5DAC8B773BBA}"/>
              </a:ext>
            </a:extLst>
          </p:cNvPr>
          <p:cNvSpPr txBox="1"/>
          <p:nvPr/>
        </p:nvSpPr>
        <p:spPr>
          <a:xfrm>
            <a:off x="3541162" y="5763665"/>
            <a:ext cx="648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AWS</a:t>
            </a:r>
            <a:r>
              <a:rPr lang="ko-KR" altLang="en-US" b="1" dirty="0"/>
              <a:t> 청구 비용 최소화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241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Requirements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2412D3-1721-435C-A1AB-2A1493737F2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6" y="2655000"/>
            <a:ext cx="1872000" cy="154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1D6CEF-C03D-4BCD-BC75-25C826A1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390" y="1251243"/>
            <a:ext cx="1082180" cy="1070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9D2C1F-6CE3-4B62-B984-D1C7594F1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644" y="3429000"/>
            <a:ext cx="1160521" cy="1399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B56240-2801-4B2D-99BB-F4E015DB6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816" y="3515412"/>
            <a:ext cx="967263" cy="12267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9332A0-D549-4FCA-A476-403D74DC0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505" y="1248435"/>
            <a:ext cx="1160521" cy="12372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34B82D-DF65-42F3-B826-A4AFBEB72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930" y="1100149"/>
            <a:ext cx="1591843" cy="12865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8D3FCE-2775-411A-89C7-C73E6D42997A}"/>
              </a:ext>
            </a:extLst>
          </p:cNvPr>
          <p:cNvSpPr txBox="1"/>
          <p:nvPr/>
        </p:nvSpPr>
        <p:spPr>
          <a:xfrm>
            <a:off x="2939234" y="2485722"/>
            <a:ext cx="164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공유 스토리지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3AA73-42C8-4685-A6D9-B5EC24D7B0BE}"/>
              </a:ext>
            </a:extLst>
          </p:cNvPr>
          <p:cNvSpPr txBox="1"/>
          <p:nvPr/>
        </p:nvSpPr>
        <p:spPr>
          <a:xfrm>
            <a:off x="3427711" y="4928010"/>
            <a:ext cx="306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파일 업로드</a:t>
            </a:r>
            <a:r>
              <a:rPr lang="en-US" altLang="ko-KR" b="1" dirty="0"/>
              <a:t>/</a:t>
            </a:r>
            <a:r>
              <a:rPr lang="ko-KR" altLang="en-US" b="1" dirty="0"/>
              <a:t>다운로드</a:t>
            </a:r>
            <a:r>
              <a:rPr lang="en-US" altLang="ko-KR" b="1" dirty="0"/>
              <a:t>/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33A190-17C7-4312-A8C7-BC6B5968ED06}"/>
              </a:ext>
            </a:extLst>
          </p:cNvPr>
          <p:cNvSpPr txBox="1"/>
          <p:nvPr/>
        </p:nvSpPr>
        <p:spPr>
          <a:xfrm>
            <a:off x="5559376" y="2485722"/>
            <a:ext cx="146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 권한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AA52B-7594-43BF-AB72-F8479B2C8CBB}"/>
              </a:ext>
            </a:extLst>
          </p:cNvPr>
          <p:cNvSpPr txBox="1"/>
          <p:nvPr/>
        </p:nvSpPr>
        <p:spPr>
          <a:xfrm>
            <a:off x="7165860" y="4912621"/>
            <a:ext cx="126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파일 열람</a:t>
            </a:r>
            <a:endParaRPr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1EDEE-1A57-4CEE-83C0-29EB7FA51023}"/>
              </a:ext>
            </a:extLst>
          </p:cNvPr>
          <p:cNvSpPr txBox="1"/>
          <p:nvPr/>
        </p:nvSpPr>
        <p:spPr>
          <a:xfrm>
            <a:off x="8865712" y="2470334"/>
            <a:ext cx="77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보안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A7F52D-8FE5-4B6B-8D5C-2BD800C44BF9}"/>
              </a:ext>
            </a:extLst>
          </p:cNvPr>
          <p:cNvSpPr txBox="1"/>
          <p:nvPr/>
        </p:nvSpPr>
        <p:spPr>
          <a:xfrm>
            <a:off x="1851939" y="5940423"/>
            <a:ext cx="848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AWS</a:t>
            </a:r>
            <a:r>
              <a:rPr lang="ko-KR" altLang="en-US" b="1" dirty="0"/>
              <a:t>를 활용해 </a:t>
            </a:r>
            <a:r>
              <a:rPr lang="en-US" altLang="ko-KR" b="1" dirty="0"/>
              <a:t>Dropbox</a:t>
            </a:r>
            <a:r>
              <a:rPr lang="ko-KR" altLang="en-US" b="1" dirty="0"/>
              <a:t>의 핵심 기능을 구현하고</a:t>
            </a:r>
            <a:r>
              <a:rPr lang="en-US" altLang="ko-KR" b="1" dirty="0"/>
              <a:t>, </a:t>
            </a:r>
            <a:r>
              <a:rPr lang="ko-KR" altLang="en-US" b="1" dirty="0"/>
              <a:t>강의에 활용 가능한 기능 추가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194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23"/>
    </mc:Choice>
    <mc:Fallback xmlns="">
      <p:transition spd="slow" advTm="3602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Requirements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1EDEE-1A57-4CEE-83C0-29EB7FA51023}"/>
              </a:ext>
            </a:extLst>
          </p:cNvPr>
          <p:cNvSpPr txBox="1"/>
          <p:nvPr/>
        </p:nvSpPr>
        <p:spPr>
          <a:xfrm>
            <a:off x="1127552" y="1295996"/>
            <a:ext cx="4297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회원 정보 관리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회원가입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회원 정보 업데이트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회원 탈퇴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회원 권한 부여 및 확인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7C5B7B-10A9-49C1-A502-1EE77130D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9" y="1359562"/>
            <a:ext cx="1422673" cy="12236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42010D-954A-4181-812B-799BA1EB9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142" y="3279156"/>
            <a:ext cx="1467890" cy="14059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5C17D8-3A3E-4EC7-9096-328A28BC6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692" y="5403752"/>
            <a:ext cx="1181452" cy="13859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EA27E7-300A-4F5E-8898-63C69CEE555D}"/>
              </a:ext>
            </a:extLst>
          </p:cNvPr>
          <p:cNvSpPr txBox="1"/>
          <p:nvPr/>
        </p:nvSpPr>
        <p:spPr>
          <a:xfrm>
            <a:off x="1127552" y="3235354"/>
            <a:ext cx="6347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디렉토리 및 강의실 관리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디렉토리</a:t>
            </a:r>
            <a:r>
              <a:rPr lang="en-US" altLang="ko-KR" b="1" dirty="0"/>
              <a:t>/</a:t>
            </a:r>
            <a:r>
              <a:rPr lang="ko-KR" altLang="en-US" b="1" dirty="0"/>
              <a:t>강의실 생성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디렉토리</a:t>
            </a:r>
            <a:r>
              <a:rPr lang="en-US" altLang="ko-KR" b="1" dirty="0"/>
              <a:t>/</a:t>
            </a:r>
            <a:r>
              <a:rPr lang="ko-KR" altLang="en-US" b="1" dirty="0"/>
              <a:t>강의실 이름</a:t>
            </a:r>
            <a:r>
              <a:rPr lang="en-US" altLang="ko-KR" b="1" dirty="0"/>
              <a:t>, </a:t>
            </a:r>
            <a:r>
              <a:rPr lang="ko-KR" altLang="en-US" b="1" dirty="0"/>
              <a:t>공유 범위 등의 업데이트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디렉토리</a:t>
            </a:r>
            <a:r>
              <a:rPr lang="en-US" altLang="ko-KR" b="1" dirty="0"/>
              <a:t>/</a:t>
            </a:r>
            <a:r>
              <a:rPr lang="ko-KR" altLang="en-US" b="1" dirty="0"/>
              <a:t>강의실 삭제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강의실 회원 권한 설정</a:t>
            </a:r>
            <a:endParaRPr lang="en-US" altLang="ko-K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CA5C8-D2FD-426F-B83B-B580F4E4FC63}"/>
              </a:ext>
            </a:extLst>
          </p:cNvPr>
          <p:cNvSpPr txBox="1"/>
          <p:nvPr/>
        </p:nvSpPr>
        <p:spPr>
          <a:xfrm>
            <a:off x="1127552" y="5174712"/>
            <a:ext cx="6347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파일 관리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파일 업로드</a:t>
            </a:r>
            <a:r>
              <a:rPr lang="en-US" altLang="ko-KR" b="1" dirty="0"/>
              <a:t> </a:t>
            </a:r>
            <a:r>
              <a:rPr lang="ko-KR" altLang="en-US" b="1" dirty="0"/>
              <a:t>및 삭제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파일 목록 출력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2650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D3128-814D-4D6C-8469-1A94734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4999-AD28-408C-904B-A69F4782B24B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361E58-02A3-4CCB-A424-EC1C39E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Requirements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B93C66-DA1F-44F3-B0EE-E9A78DC9FFAD}"/>
              </a:ext>
            </a:extLst>
          </p:cNvPr>
          <p:cNvSpPr txBox="1"/>
          <p:nvPr/>
        </p:nvSpPr>
        <p:spPr>
          <a:xfrm>
            <a:off x="3497113" y="3090446"/>
            <a:ext cx="1870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새로운 추가 기능</a:t>
            </a:r>
            <a:endParaRPr lang="en-US" altLang="ko-KR" sz="16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6EA5C1-BABD-4BE8-A256-0612A189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91" y="2654999"/>
            <a:ext cx="1870618" cy="15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D34F68-B93A-447F-A76B-566BFE80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1276"/>
            <a:ext cx="1200336" cy="13892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C84F63-CD51-481D-B121-0EA6EF34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468" y="1441276"/>
            <a:ext cx="1573288" cy="138921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30301A-DDF8-4622-830F-98917BCCB50B}"/>
              </a:ext>
            </a:extLst>
          </p:cNvPr>
          <p:cNvGrpSpPr/>
          <p:nvPr/>
        </p:nvGrpSpPr>
        <p:grpSpPr>
          <a:xfrm>
            <a:off x="3668770" y="1994516"/>
            <a:ext cx="1309990" cy="835969"/>
            <a:chOff x="5592769" y="2048596"/>
            <a:chExt cx="1309990" cy="8359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0FE5219-96FE-4150-BFCA-3DA2307C9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1422" y="2048596"/>
              <a:ext cx="871337" cy="8359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EB0C3F8-152C-4BAD-84B4-7BFA591D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2769" y="2316445"/>
              <a:ext cx="345271" cy="33855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432EC37-8AD6-4F76-A36B-A95B734635C3}"/>
              </a:ext>
            </a:extLst>
          </p:cNvPr>
          <p:cNvSpPr txBox="1"/>
          <p:nvPr/>
        </p:nvSpPr>
        <p:spPr>
          <a:xfrm>
            <a:off x="6095999" y="3090445"/>
            <a:ext cx="1403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직관적 사용</a:t>
            </a:r>
            <a:endParaRPr lang="en-US" altLang="ko-KR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70E4DD-DFDB-4800-99E3-C26FF920DEBE}"/>
              </a:ext>
            </a:extLst>
          </p:cNvPr>
          <p:cNvSpPr txBox="1"/>
          <p:nvPr/>
        </p:nvSpPr>
        <p:spPr>
          <a:xfrm>
            <a:off x="8835347" y="3090445"/>
            <a:ext cx="1019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UI</a:t>
            </a:r>
            <a:r>
              <a:rPr lang="ko-KR" altLang="en-US" sz="1600" b="1" dirty="0"/>
              <a:t> 설계</a:t>
            </a:r>
            <a:endParaRPr lang="en-US" altLang="ko-KR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5A34D-29CA-4E2A-927A-F0854DE5A0ED}"/>
              </a:ext>
            </a:extLst>
          </p:cNvPr>
          <p:cNvSpPr txBox="1"/>
          <p:nvPr/>
        </p:nvSpPr>
        <p:spPr>
          <a:xfrm>
            <a:off x="629182" y="5940423"/>
            <a:ext cx="1093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기존 클라우드 서비스에 없는 기능이 추가되기에</a:t>
            </a:r>
            <a:r>
              <a:rPr lang="en-US" altLang="ko-KR" b="1" dirty="0"/>
              <a:t>, </a:t>
            </a:r>
            <a:r>
              <a:rPr lang="ko-KR" altLang="en-US" b="1" dirty="0"/>
              <a:t>사용자가 직관적으로 손쉽게 사용할 수 있도록 </a:t>
            </a:r>
            <a:r>
              <a:rPr lang="en-US" altLang="ko-KR" b="1" dirty="0"/>
              <a:t>UI </a:t>
            </a:r>
            <a:r>
              <a:rPr lang="ko-KR" altLang="en-US" b="1" dirty="0"/>
              <a:t>설계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47502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575</Words>
  <Application>Microsoft Office PowerPoint</Application>
  <PresentationFormat>와이드스크린</PresentationFormat>
  <Paragraphs>189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Times New Roman</vt:lpstr>
      <vt:lpstr>Wingdings</vt:lpstr>
      <vt:lpstr>Office 테마</vt:lpstr>
      <vt:lpstr>대학생을 위한 강의 관리용 Dropbox</vt:lpstr>
      <vt:lpstr>PowerPoint 프레젠테이션</vt:lpstr>
      <vt:lpstr>Overview</vt:lpstr>
      <vt:lpstr>Overview</vt:lpstr>
      <vt:lpstr>Goal/Problem &amp; Requirements</vt:lpstr>
      <vt:lpstr>Goal/Problem</vt:lpstr>
      <vt:lpstr>Requirements</vt:lpstr>
      <vt:lpstr>Requirements</vt:lpstr>
      <vt:lpstr>Requirements</vt:lpstr>
      <vt:lpstr>Requirements</vt:lpstr>
      <vt:lpstr>Approach</vt:lpstr>
      <vt:lpstr>Approach</vt:lpstr>
      <vt:lpstr>Approach</vt:lpstr>
      <vt:lpstr>Approach</vt:lpstr>
      <vt:lpstr>Approach</vt:lpstr>
      <vt:lpstr>Approach</vt:lpstr>
      <vt:lpstr>Development environments</vt:lpstr>
      <vt:lpstr>Development environments</vt:lpstr>
      <vt:lpstr>Development environments</vt:lpstr>
      <vt:lpstr>Development environments</vt:lpstr>
      <vt:lpstr>Development environments</vt:lpstr>
      <vt:lpstr>Development environments</vt:lpstr>
      <vt:lpstr>Architecture</vt:lpstr>
      <vt:lpstr>Architecture</vt:lpstr>
      <vt:lpstr>Implementation spec</vt:lpstr>
      <vt:lpstr>DB Write/Read</vt:lpstr>
      <vt:lpstr>File POST/Delete</vt:lpstr>
      <vt:lpstr>File Get</vt:lpstr>
      <vt:lpstr>Modules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Demo</vt:lpstr>
      <vt:lpstr>Division and Assignment of work</vt:lpstr>
      <vt:lpstr>Division and Assignment of work</vt:lpstr>
      <vt:lpstr>Code Management</vt:lpstr>
      <vt:lpstr>Communication</vt:lpstr>
      <vt:lpstr>dlwogh9344@khu.ac.kr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2017104000@office.khu.ac.kr</dc:creator>
  <cp:lastModifiedBy>이재호</cp:lastModifiedBy>
  <cp:revision>154</cp:revision>
  <dcterms:created xsi:type="dcterms:W3CDTF">2021-05-13T07:44:25Z</dcterms:created>
  <dcterms:modified xsi:type="dcterms:W3CDTF">2022-06-08T18:47:15Z</dcterms:modified>
</cp:coreProperties>
</file>